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57" r:id="rId4"/>
    <p:sldId id="260" r:id="rId5"/>
    <p:sldId id="264" r:id="rId6"/>
    <p:sldId id="263" r:id="rId7"/>
    <p:sldId id="272" r:id="rId8"/>
    <p:sldId id="265" r:id="rId9"/>
    <p:sldId id="266" r:id="rId10"/>
    <p:sldId id="267" r:id="rId11"/>
    <p:sldId id="268" r:id="rId12"/>
    <p:sldId id="269" r:id="rId13"/>
    <p:sldId id="270" r:id="rId14"/>
    <p:sldId id="292" r:id="rId15"/>
    <p:sldId id="291" r:id="rId16"/>
    <p:sldId id="290" r:id="rId17"/>
    <p:sldId id="289" r:id="rId18"/>
    <p:sldId id="288" r:id="rId19"/>
    <p:sldId id="287" r:id="rId20"/>
    <p:sldId id="286" r:id="rId21"/>
    <p:sldId id="285" r:id="rId22"/>
    <p:sldId id="284" r:id="rId23"/>
    <p:sldId id="283" r:id="rId24"/>
    <p:sldId id="282" r:id="rId25"/>
    <p:sldId id="281" r:id="rId26"/>
    <p:sldId id="280" r:id="rId27"/>
    <p:sldId id="279" r:id="rId28"/>
    <p:sldId id="278" r:id="rId29"/>
    <p:sldId id="277" r:id="rId30"/>
    <p:sldId id="276" r:id="rId31"/>
    <p:sldId id="271" r:id="rId32"/>
    <p:sldId id="273" r:id="rId33"/>
    <p:sldId id="274" r:id="rId34"/>
    <p:sldId id="275" r:id="rId35"/>
    <p:sldId id="261"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5C3B"/>
    <a:srgbClr val="333300"/>
    <a:srgbClr val="00682F"/>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p:scale>
          <a:sx n="140" d="100"/>
          <a:sy n="140" d="100"/>
        </p:scale>
        <p:origin x="-336" y="-5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60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15EB1-10DD-49BE-9E20-E6099B96AA8B}" type="datetimeFigureOut">
              <a:rPr lang="en-GB" smtClean="0"/>
              <a:pPr/>
              <a:t>26/12/2010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CD1F3-0BB9-40CA-9031-BF3F8A7600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1CD1F3-0BB9-40CA-9031-BF3F8A76001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35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1CD1F3-0BB9-40CA-9031-BF3F8A76001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31CD1F3-0BB9-40CA-9031-BF3F8A76001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40500-4B73-4F7F-ACAA-51ECD6DDD88B}" type="datetimeFigureOut">
              <a:rPr lang="en-US" smtClean="0"/>
              <a:pPr/>
              <a:t>12/26/2010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2D074-4702-4369-A806-60BAB9940841}" type="slidenum">
              <a:rPr lang="en-GB" smtClean="0"/>
              <a:pPr/>
              <a:t>‹#›</a:t>
            </a:fld>
            <a:endParaRPr lang="en-GB"/>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A40500-4B73-4F7F-ACAA-51ECD6DDD88B}" type="datetimeFigureOut">
              <a:rPr lang="en-US" smtClean="0"/>
              <a:pPr/>
              <a:t>12/26/2010</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E2D074-4702-4369-A806-60BAB994084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hyperlink" Target="mailto:mareko.svd@info.bw" TargetMode="External"/><Relationship Id="rId3" Type="http://schemas.openxmlformats.org/officeDocument/2006/relationships/image" Target="../media/image26.jpeg"/><Relationship Id="rId7" Type="http://schemas.openxmlformats.org/officeDocument/2006/relationships/hyperlink" Target="mailto:banabaditlou@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hyperlink" Target="http://banabaditlou.homestead.com/" TargetMode="External"/><Relationship Id="rId4" Type="http://schemas.openxmlformats.org/officeDocument/2006/relationships/slide" Target="slide10.xml"/><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4.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 Type="http://schemas.openxmlformats.org/officeDocument/2006/relationships/notesSlide" Target="../notesSlides/notesSlide13.xml"/><Relationship Id="rId16" Type="http://schemas.openxmlformats.org/officeDocument/2006/relationships/slide" Target="slide20.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slide" Target="slide12.xml"/><Relationship Id="rId15" Type="http://schemas.openxmlformats.org/officeDocument/2006/relationships/slide" Target="slide21.xml"/><Relationship Id="rId23" Type="http://schemas.openxmlformats.org/officeDocument/2006/relationships/slide" Target="slide30.xml"/><Relationship Id="rId10" Type="http://schemas.openxmlformats.org/officeDocument/2006/relationships/slide" Target="slide19.xml"/><Relationship Id="rId19" Type="http://schemas.openxmlformats.org/officeDocument/2006/relationships/slide" Target="slide26.xml"/><Relationship Id="rId4" Type="http://schemas.openxmlformats.org/officeDocument/2006/relationships/slide" Target="slide31.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29.xml"/></Relationships>
</file>

<file path=ppt/slides/_rels/slide1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18.xml"/><Relationship Id="rId18" Type="http://schemas.openxmlformats.org/officeDocument/2006/relationships/slide" Target="slide20.xml"/><Relationship Id="rId3" Type="http://schemas.openxmlformats.org/officeDocument/2006/relationships/image" Target="../media/image29.jpeg"/><Relationship Id="rId21" Type="http://schemas.openxmlformats.org/officeDocument/2006/relationships/slide" Target="slide25.xml"/><Relationship Id="rId7" Type="http://schemas.openxmlformats.org/officeDocument/2006/relationships/image" Target="../media/image31.jpeg"/><Relationship Id="rId12" Type="http://schemas.openxmlformats.org/officeDocument/2006/relationships/slide" Target="slide19.xml"/><Relationship Id="rId17" Type="http://schemas.openxmlformats.org/officeDocument/2006/relationships/slide" Target="slide21.xml"/><Relationship Id="rId25" Type="http://schemas.openxmlformats.org/officeDocument/2006/relationships/slide" Target="slide27.xml"/><Relationship Id="rId2" Type="http://schemas.openxmlformats.org/officeDocument/2006/relationships/notesSlide" Target="../notesSlides/notesSlide14.xml"/><Relationship Id="rId16" Type="http://schemas.openxmlformats.org/officeDocument/2006/relationships/slide" Target="slide22.xml"/><Relationship Id="rId20"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slide" Target="slide16.xml"/><Relationship Id="rId24" Type="http://schemas.openxmlformats.org/officeDocument/2006/relationships/slide" Target="slide30.xml"/><Relationship Id="rId5" Type="http://schemas.openxmlformats.org/officeDocument/2006/relationships/slide" Target="slide2.xml"/><Relationship Id="rId15" Type="http://schemas.openxmlformats.org/officeDocument/2006/relationships/slide" Target="slide23.xml"/><Relationship Id="rId23" Type="http://schemas.openxmlformats.org/officeDocument/2006/relationships/slide" Target="slide29.xml"/><Relationship Id="rId10" Type="http://schemas.openxmlformats.org/officeDocument/2006/relationships/slide" Target="slide15.xml"/><Relationship Id="rId19" Type="http://schemas.openxmlformats.org/officeDocument/2006/relationships/slide" Target="slide28.xml"/><Relationship Id="rId4" Type="http://schemas.openxmlformats.org/officeDocument/2006/relationships/slide" Target="slide12.xml"/><Relationship Id="rId9" Type="http://schemas.openxmlformats.org/officeDocument/2006/relationships/slide" Target="slide14.xml"/><Relationship Id="rId14" Type="http://schemas.openxmlformats.org/officeDocument/2006/relationships/slide" Target="slide17.xml"/><Relationship Id="rId22"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18.xml"/><Relationship Id="rId18" Type="http://schemas.openxmlformats.org/officeDocument/2006/relationships/slide" Target="slide20.xml"/><Relationship Id="rId26" Type="http://schemas.openxmlformats.org/officeDocument/2006/relationships/image" Target="../media/image35.jpeg"/><Relationship Id="rId3" Type="http://schemas.openxmlformats.org/officeDocument/2006/relationships/image" Target="../media/image29.jpeg"/><Relationship Id="rId21" Type="http://schemas.openxmlformats.org/officeDocument/2006/relationships/slide" Target="slide25.xml"/><Relationship Id="rId7" Type="http://schemas.openxmlformats.org/officeDocument/2006/relationships/slide" Target="slide2.xml"/><Relationship Id="rId12" Type="http://schemas.openxmlformats.org/officeDocument/2006/relationships/slide" Target="slide19.xml"/><Relationship Id="rId17" Type="http://schemas.openxmlformats.org/officeDocument/2006/relationships/slide" Target="slide21.xml"/><Relationship Id="rId25" Type="http://schemas.openxmlformats.org/officeDocument/2006/relationships/image" Target="../media/image34.jpeg"/><Relationship Id="rId2" Type="http://schemas.openxmlformats.org/officeDocument/2006/relationships/notesSlide" Target="../notesSlides/notesSlide15.xml"/><Relationship Id="rId16" Type="http://schemas.openxmlformats.org/officeDocument/2006/relationships/slide" Target="slide22.xml"/><Relationship Id="rId20" Type="http://schemas.openxmlformats.org/officeDocument/2006/relationships/slide" Target="slide26.xml"/><Relationship Id="rId29"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6.xml"/><Relationship Id="rId24" Type="http://schemas.openxmlformats.org/officeDocument/2006/relationships/slide" Target="slide30.xml"/><Relationship Id="rId5" Type="http://schemas.openxmlformats.org/officeDocument/2006/relationships/image" Target="../media/image33.jpeg"/><Relationship Id="rId15" Type="http://schemas.openxmlformats.org/officeDocument/2006/relationships/slide" Target="slide23.xml"/><Relationship Id="rId23" Type="http://schemas.openxmlformats.org/officeDocument/2006/relationships/slide" Target="slide29.xml"/><Relationship Id="rId28" Type="http://schemas.openxmlformats.org/officeDocument/2006/relationships/image" Target="../media/image37.jpeg"/><Relationship Id="rId10" Type="http://schemas.openxmlformats.org/officeDocument/2006/relationships/slide" Target="slide15.xml"/><Relationship Id="rId19" Type="http://schemas.openxmlformats.org/officeDocument/2006/relationships/slide" Target="slide28.xml"/><Relationship Id="rId31" Type="http://schemas.openxmlformats.org/officeDocument/2006/relationships/slide" Target="slide27.xml"/><Relationship Id="rId4" Type="http://schemas.openxmlformats.org/officeDocument/2006/relationships/image" Target="../media/image32.jpeg"/><Relationship Id="rId9" Type="http://schemas.openxmlformats.org/officeDocument/2006/relationships/slide" Target="slide14.xml"/><Relationship Id="rId14" Type="http://schemas.openxmlformats.org/officeDocument/2006/relationships/slide" Target="slide17.xml"/><Relationship Id="rId22" Type="http://schemas.openxmlformats.org/officeDocument/2006/relationships/slide" Target="slide24.xml"/><Relationship Id="rId27" Type="http://schemas.openxmlformats.org/officeDocument/2006/relationships/image" Target="../media/image36.jpeg"/><Relationship Id="rId30"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7.xml"/><Relationship Id="rId18" Type="http://schemas.openxmlformats.org/officeDocument/2006/relationships/slide" Target="slide28.xml"/><Relationship Id="rId3" Type="http://schemas.openxmlformats.org/officeDocument/2006/relationships/image" Target="../media/image29.jpeg"/><Relationship Id="rId21" Type="http://schemas.openxmlformats.org/officeDocument/2006/relationships/slide" Target="slide24.xml"/><Relationship Id="rId7" Type="http://schemas.openxmlformats.org/officeDocument/2006/relationships/slide" Target="slide31.xml"/><Relationship Id="rId12" Type="http://schemas.openxmlformats.org/officeDocument/2006/relationships/slide" Target="slide18.xml"/><Relationship Id="rId17" Type="http://schemas.openxmlformats.org/officeDocument/2006/relationships/slide" Target="slide20.xml"/><Relationship Id="rId25" Type="http://schemas.openxmlformats.org/officeDocument/2006/relationships/slide" Target="slide27.xml"/><Relationship Id="rId2" Type="http://schemas.openxmlformats.org/officeDocument/2006/relationships/notesSlide" Target="../notesSlides/notesSlide16.xml"/><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9.xml"/><Relationship Id="rId24" Type="http://schemas.openxmlformats.org/officeDocument/2006/relationships/image" Target="../media/image41.jpeg"/><Relationship Id="rId5" Type="http://schemas.openxmlformats.org/officeDocument/2006/relationships/slide" Target="slide12.xml"/><Relationship Id="rId15" Type="http://schemas.openxmlformats.org/officeDocument/2006/relationships/slide" Target="slide22.xml"/><Relationship Id="rId23" Type="http://schemas.openxmlformats.org/officeDocument/2006/relationships/slide" Target="slide30.xml"/><Relationship Id="rId10" Type="http://schemas.openxmlformats.org/officeDocument/2006/relationships/slide" Target="slide16.xml"/><Relationship Id="rId19" Type="http://schemas.openxmlformats.org/officeDocument/2006/relationships/slide" Target="slide26.xml"/><Relationship Id="rId4" Type="http://schemas.openxmlformats.org/officeDocument/2006/relationships/image" Target="../media/image40.jpeg"/><Relationship Id="rId9" Type="http://schemas.openxmlformats.org/officeDocument/2006/relationships/slide" Target="slide15.xml"/><Relationship Id="rId14" Type="http://schemas.openxmlformats.org/officeDocument/2006/relationships/slide" Target="slide23.xml"/><Relationship Id="rId22" Type="http://schemas.openxmlformats.org/officeDocument/2006/relationships/slide" Target="slide29.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44.jpeg"/><Relationship Id="rId2" Type="http://schemas.openxmlformats.org/officeDocument/2006/relationships/notesSlide" Target="../notesSlides/notesSlide17.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43.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42.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9.xml"/><Relationship Id="rId18" Type="http://schemas.openxmlformats.org/officeDocument/2006/relationships/slide" Target="slide21.xml"/><Relationship Id="rId26"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6.xml"/><Relationship Id="rId7" Type="http://schemas.openxmlformats.org/officeDocument/2006/relationships/slide" Target="slide12.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0.xml"/><Relationship Id="rId2" Type="http://schemas.openxmlformats.org/officeDocument/2006/relationships/notesSlide" Target="../notesSlides/notesSlide18.xml"/><Relationship Id="rId16" Type="http://schemas.openxmlformats.org/officeDocument/2006/relationships/slide" Target="slide23.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slide" Target="slide15.xml"/><Relationship Id="rId24" Type="http://schemas.openxmlformats.org/officeDocument/2006/relationships/slide" Target="slide29.xml"/><Relationship Id="rId5" Type="http://schemas.openxmlformats.org/officeDocument/2006/relationships/image" Target="../media/image46.jpeg"/><Relationship Id="rId15" Type="http://schemas.openxmlformats.org/officeDocument/2006/relationships/slide" Target="slide17.xml"/><Relationship Id="rId23"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20.xml"/><Relationship Id="rId4" Type="http://schemas.openxmlformats.org/officeDocument/2006/relationships/image" Target="../media/image45.jpeg"/><Relationship Id="rId9" Type="http://schemas.openxmlformats.org/officeDocument/2006/relationships/slide" Target="slide31.xml"/><Relationship Id="rId14" Type="http://schemas.openxmlformats.org/officeDocument/2006/relationships/slide" Target="slide18.xml"/><Relationship Id="rId22" Type="http://schemas.openxmlformats.org/officeDocument/2006/relationships/slide" Target="slide25.xml"/></Relationships>
</file>

<file path=ppt/slides/_rels/slide19.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18.xml"/><Relationship Id="rId18" Type="http://schemas.openxmlformats.org/officeDocument/2006/relationships/slide" Target="slide20.xml"/><Relationship Id="rId26" Type="http://schemas.openxmlformats.org/officeDocument/2006/relationships/image" Target="../media/image51.jpeg"/><Relationship Id="rId3" Type="http://schemas.openxmlformats.org/officeDocument/2006/relationships/image" Target="../media/image29.jpeg"/><Relationship Id="rId21" Type="http://schemas.openxmlformats.org/officeDocument/2006/relationships/slide" Target="slide25.xml"/><Relationship Id="rId7" Type="http://schemas.openxmlformats.org/officeDocument/2006/relationships/slide" Target="slide2.xml"/><Relationship Id="rId12" Type="http://schemas.openxmlformats.org/officeDocument/2006/relationships/slide" Target="slide19.xml"/><Relationship Id="rId17" Type="http://schemas.openxmlformats.org/officeDocument/2006/relationships/slide" Target="slide21.xml"/><Relationship Id="rId25" Type="http://schemas.openxmlformats.org/officeDocument/2006/relationships/image" Target="../media/image50.jpeg"/><Relationship Id="rId2" Type="http://schemas.openxmlformats.org/officeDocument/2006/relationships/notesSlide" Target="../notesSlides/notesSlide19.xml"/><Relationship Id="rId16" Type="http://schemas.openxmlformats.org/officeDocument/2006/relationships/slide" Target="slide22.xml"/><Relationship Id="rId20"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6.xml"/><Relationship Id="rId24" Type="http://schemas.openxmlformats.org/officeDocument/2006/relationships/slide" Target="slide30.xml"/><Relationship Id="rId5" Type="http://schemas.openxmlformats.org/officeDocument/2006/relationships/image" Target="../media/image49.jpeg"/><Relationship Id="rId15" Type="http://schemas.openxmlformats.org/officeDocument/2006/relationships/slide" Target="slide23.xml"/><Relationship Id="rId23" Type="http://schemas.openxmlformats.org/officeDocument/2006/relationships/slide" Target="slide29.xml"/><Relationship Id="rId10" Type="http://schemas.openxmlformats.org/officeDocument/2006/relationships/slide" Target="slide15.xml"/><Relationship Id="rId19" Type="http://schemas.openxmlformats.org/officeDocument/2006/relationships/slide" Target="slide28.xml"/><Relationship Id="rId4" Type="http://schemas.openxmlformats.org/officeDocument/2006/relationships/image" Target="../media/image48.jpeg"/><Relationship Id="rId9" Type="http://schemas.openxmlformats.org/officeDocument/2006/relationships/slide" Target="slide14.xml"/><Relationship Id="rId14" Type="http://schemas.openxmlformats.org/officeDocument/2006/relationships/slide" Target="slide17.xml"/><Relationship Id="rId22" Type="http://schemas.openxmlformats.org/officeDocument/2006/relationships/slide" Target="slide24.xml"/><Relationship Id="rId27" Type="http://schemas.openxmlformats.org/officeDocument/2006/relationships/slide" Target="slide27.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18" Type="http://schemas.openxmlformats.org/officeDocument/2006/relationships/slide" Target="slide31.xml"/><Relationship Id="rId3" Type="http://schemas.openxmlformats.org/officeDocument/2006/relationships/image" Target="../media/image1.jpe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hyperlink" Target="http://www.birdingbotswana.com/" TargetMode="Externa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slide" Target="slide1.xml"/><Relationship Id="rId4" Type="http://schemas.openxmlformats.org/officeDocument/2006/relationships/hyperlink" Target="http://www.bonasafari.com/" TargetMode="External"/><Relationship Id="rId9" Type="http://schemas.openxmlformats.org/officeDocument/2006/relationships/slide" Target="slide6.xml"/><Relationship Id="rId14"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slide" Target="slide27.xml"/><Relationship Id="rId2" Type="http://schemas.openxmlformats.org/officeDocument/2006/relationships/notesSlide" Target="../notesSlides/notesSlide20.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53.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52.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image" Target="../media/image57.jpeg"/><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56.jpeg"/><Relationship Id="rId2" Type="http://schemas.openxmlformats.org/officeDocument/2006/relationships/notesSlide" Target="../notesSlides/notesSlide21.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55.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54.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 Id="rId27"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slide" Target="slide27.xml"/><Relationship Id="rId2" Type="http://schemas.openxmlformats.org/officeDocument/2006/relationships/notesSlide" Target="../notesSlides/notesSlide22.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59.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58.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2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7.xml"/><Relationship Id="rId18" Type="http://schemas.openxmlformats.org/officeDocument/2006/relationships/slide" Target="slide28.xml"/><Relationship Id="rId3" Type="http://schemas.openxmlformats.org/officeDocument/2006/relationships/image" Target="../media/image29.jpeg"/><Relationship Id="rId21" Type="http://schemas.openxmlformats.org/officeDocument/2006/relationships/slide" Target="slide24.xml"/><Relationship Id="rId7" Type="http://schemas.openxmlformats.org/officeDocument/2006/relationships/slide" Target="slide31.xml"/><Relationship Id="rId12" Type="http://schemas.openxmlformats.org/officeDocument/2006/relationships/slide" Target="slide18.xml"/><Relationship Id="rId17" Type="http://schemas.openxmlformats.org/officeDocument/2006/relationships/slide" Target="slide20.xml"/><Relationship Id="rId25" Type="http://schemas.openxmlformats.org/officeDocument/2006/relationships/slide" Target="slide27.xml"/><Relationship Id="rId2" Type="http://schemas.openxmlformats.org/officeDocument/2006/relationships/notesSlide" Target="../notesSlides/notesSlide23.xml"/><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9.xml"/><Relationship Id="rId24" Type="http://schemas.openxmlformats.org/officeDocument/2006/relationships/image" Target="../media/image61.jpeg"/><Relationship Id="rId5" Type="http://schemas.openxmlformats.org/officeDocument/2006/relationships/slide" Target="slide12.xml"/><Relationship Id="rId15" Type="http://schemas.openxmlformats.org/officeDocument/2006/relationships/slide" Target="slide22.xml"/><Relationship Id="rId23" Type="http://schemas.openxmlformats.org/officeDocument/2006/relationships/slide" Target="slide30.xml"/><Relationship Id="rId10" Type="http://schemas.openxmlformats.org/officeDocument/2006/relationships/slide" Target="slide16.xml"/><Relationship Id="rId19" Type="http://schemas.openxmlformats.org/officeDocument/2006/relationships/slide" Target="slide26.xml"/><Relationship Id="rId4" Type="http://schemas.openxmlformats.org/officeDocument/2006/relationships/image" Target="../media/image60.jpeg"/><Relationship Id="rId9" Type="http://schemas.openxmlformats.org/officeDocument/2006/relationships/slide" Target="slide15.xml"/><Relationship Id="rId14" Type="http://schemas.openxmlformats.org/officeDocument/2006/relationships/slide" Target="slide23.xml"/><Relationship Id="rId22" Type="http://schemas.openxmlformats.org/officeDocument/2006/relationships/slide" Target="slide29.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64.jpeg"/><Relationship Id="rId2" Type="http://schemas.openxmlformats.org/officeDocument/2006/relationships/notesSlide" Target="../notesSlides/notesSlide24.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63.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62.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2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67.jpeg"/><Relationship Id="rId2" Type="http://schemas.openxmlformats.org/officeDocument/2006/relationships/notesSlide" Target="../notesSlides/notesSlide25.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66.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65.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70.jpeg"/><Relationship Id="rId2" Type="http://schemas.openxmlformats.org/officeDocument/2006/relationships/notesSlide" Target="../notesSlides/notesSlide26.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69.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68.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4.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72.jpeg"/><Relationship Id="rId2" Type="http://schemas.openxmlformats.org/officeDocument/2006/relationships/notesSlide" Target="../notesSlides/notesSlide27.xml"/><Relationship Id="rId16" Type="http://schemas.openxmlformats.org/officeDocument/2006/relationships/slide" Target="slide20.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71.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slide" Target="slide30.xml"/><Relationship Id="rId10" Type="http://schemas.openxmlformats.org/officeDocument/2006/relationships/slide" Target="slide19.xml"/><Relationship Id="rId19" Type="http://schemas.openxmlformats.org/officeDocument/2006/relationships/slide" Target="slide26.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29.xml"/></Relationships>
</file>

<file path=ppt/slides/_rels/slide2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image" Target="../media/image76.jpeg"/><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75.jpeg"/><Relationship Id="rId2" Type="http://schemas.openxmlformats.org/officeDocument/2006/relationships/notesSlide" Target="../notesSlides/notesSlide28.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74.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73.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 Id="rId27"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18.xml"/><Relationship Id="rId18" Type="http://schemas.openxmlformats.org/officeDocument/2006/relationships/slide" Target="slide20.xml"/><Relationship Id="rId26" Type="http://schemas.openxmlformats.org/officeDocument/2006/relationships/image" Target="../media/image80.jpeg"/><Relationship Id="rId3" Type="http://schemas.openxmlformats.org/officeDocument/2006/relationships/image" Target="../media/image29.jpeg"/><Relationship Id="rId21" Type="http://schemas.openxmlformats.org/officeDocument/2006/relationships/slide" Target="slide25.xml"/><Relationship Id="rId7" Type="http://schemas.openxmlformats.org/officeDocument/2006/relationships/slide" Target="slide2.xml"/><Relationship Id="rId12" Type="http://schemas.openxmlformats.org/officeDocument/2006/relationships/slide" Target="slide19.xml"/><Relationship Id="rId17" Type="http://schemas.openxmlformats.org/officeDocument/2006/relationships/slide" Target="slide21.xml"/><Relationship Id="rId25" Type="http://schemas.openxmlformats.org/officeDocument/2006/relationships/image" Target="../media/image79.jpeg"/><Relationship Id="rId2" Type="http://schemas.openxmlformats.org/officeDocument/2006/relationships/notesSlide" Target="../notesSlides/notesSlide29.xml"/><Relationship Id="rId16" Type="http://schemas.openxmlformats.org/officeDocument/2006/relationships/slide" Target="slide22.xml"/><Relationship Id="rId20" Type="http://schemas.openxmlformats.org/officeDocument/2006/relationships/slide" Target="slide26.xml"/><Relationship Id="rId29"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6.xml"/><Relationship Id="rId24" Type="http://schemas.openxmlformats.org/officeDocument/2006/relationships/slide" Target="slide30.xml"/><Relationship Id="rId5" Type="http://schemas.openxmlformats.org/officeDocument/2006/relationships/image" Target="../media/image78.jpeg"/><Relationship Id="rId15" Type="http://schemas.openxmlformats.org/officeDocument/2006/relationships/slide" Target="slide23.xml"/><Relationship Id="rId23" Type="http://schemas.openxmlformats.org/officeDocument/2006/relationships/slide" Target="slide29.xml"/><Relationship Id="rId28" Type="http://schemas.openxmlformats.org/officeDocument/2006/relationships/image" Target="../media/image82.jpeg"/><Relationship Id="rId10" Type="http://schemas.openxmlformats.org/officeDocument/2006/relationships/slide" Target="slide15.xml"/><Relationship Id="rId19" Type="http://schemas.openxmlformats.org/officeDocument/2006/relationships/slide" Target="slide28.xml"/><Relationship Id="rId4" Type="http://schemas.openxmlformats.org/officeDocument/2006/relationships/image" Target="../media/image77.jpeg"/><Relationship Id="rId9" Type="http://schemas.openxmlformats.org/officeDocument/2006/relationships/slide" Target="slide14.xml"/><Relationship Id="rId14" Type="http://schemas.openxmlformats.org/officeDocument/2006/relationships/slide" Target="slide17.xml"/><Relationship Id="rId22" Type="http://schemas.openxmlformats.org/officeDocument/2006/relationships/slide" Target="slide24.xml"/><Relationship Id="rId27"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gi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26.xml"/><Relationship Id="rId26" Type="http://schemas.openxmlformats.org/officeDocument/2006/relationships/slide" Target="slide27.xml"/><Relationship Id="rId3" Type="http://schemas.openxmlformats.org/officeDocument/2006/relationships/image" Target="../media/image29.jpeg"/><Relationship Id="rId21" Type="http://schemas.openxmlformats.org/officeDocument/2006/relationships/slide" Target="slide29.xm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28.xml"/><Relationship Id="rId25" Type="http://schemas.openxmlformats.org/officeDocument/2006/relationships/image" Target="../media/image85.jpeg"/><Relationship Id="rId2" Type="http://schemas.openxmlformats.org/officeDocument/2006/relationships/notesSlide" Target="../notesSlides/notesSlide30.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8.xml"/><Relationship Id="rId24" Type="http://schemas.openxmlformats.org/officeDocument/2006/relationships/image" Target="../media/image84.jpeg"/><Relationship Id="rId5" Type="http://schemas.openxmlformats.org/officeDocument/2006/relationships/slide" Target="slide2.xml"/><Relationship Id="rId15" Type="http://schemas.openxmlformats.org/officeDocument/2006/relationships/slide" Target="slide21.xml"/><Relationship Id="rId23" Type="http://schemas.openxmlformats.org/officeDocument/2006/relationships/image" Target="../media/image83.jpeg"/><Relationship Id="rId10" Type="http://schemas.openxmlformats.org/officeDocument/2006/relationships/slide" Target="slide19.xml"/><Relationship Id="rId19"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slide" Target="slide13.xml"/><Relationship Id="rId3" Type="http://schemas.openxmlformats.org/officeDocument/2006/relationships/image" Target="../media/image86.jpeg"/><Relationship Id="rId7" Type="http://schemas.openxmlformats.org/officeDocument/2006/relationships/image" Target="../media/image90.jpeg"/><Relationship Id="rId12"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jpeg"/><Relationship Id="rId18" Type="http://schemas.openxmlformats.org/officeDocument/2006/relationships/image" Target="../media/image108.jpeg"/><Relationship Id="rId26" Type="http://schemas.openxmlformats.org/officeDocument/2006/relationships/image" Target="../media/image115.jpeg"/><Relationship Id="rId3" Type="http://schemas.openxmlformats.org/officeDocument/2006/relationships/audio" Target="../media/audio3.wav"/><Relationship Id="rId21" Type="http://schemas.openxmlformats.org/officeDocument/2006/relationships/image" Target="../media/image110.jpeg"/><Relationship Id="rId34" Type="http://schemas.openxmlformats.org/officeDocument/2006/relationships/slide" Target="slide2.xml"/><Relationship Id="rId7" Type="http://schemas.openxmlformats.org/officeDocument/2006/relationships/image" Target="../media/image97.jpeg"/><Relationship Id="rId12" Type="http://schemas.openxmlformats.org/officeDocument/2006/relationships/image" Target="../media/image102.jpeg"/><Relationship Id="rId17" Type="http://schemas.openxmlformats.org/officeDocument/2006/relationships/image" Target="../media/image107.jpeg"/><Relationship Id="rId25" Type="http://schemas.openxmlformats.org/officeDocument/2006/relationships/image" Target="../media/image114.jpeg"/><Relationship Id="rId33" Type="http://schemas.openxmlformats.org/officeDocument/2006/relationships/slide" Target="slide31.xml"/><Relationship Id="rId2" Type="http://schemas.openxmlformats.org/officeDocument/2006/relationships/notesSlide" Target="../notesSlides/notesSlide32.xml"/><Relationship Id="rId16" Type="http://schemas.openxmlformats.org/officeDocument/2006/relationships/image" Target="../media/image106.jpeg"/><Relationship Id="rId20" Type="http://schemas.openxmlformats.org/officeDocument/2006/relationships/hyperlink" Target="http://www.bonasafari.com/" TargetMode="External"/><Relationship Id="rId29" Type="http://schemas.openxmlformats.org/officeDocument/2006/relationships/image" Target="../media/image118.jpeg"/><Relationship Id="rId1" Type="http://schemas.openxmlformats.org/officeDocument/2006/relationships/slideLayout" Target="../slideLayouts/slideLayout2.xml"/><Relationship Id="rId6" Type="http://schemas.openxmlformats.org/officeDocument/2006/relationships/image" Target="../media/image96.jpeg"/><Relationship Id="rId11" Type="http://schemas.openxmlformats.org/officeDocument/2006/relationships/image" Target="../media/image101.jpeg"/><Relationship Id="rId24" Type="http://schemas.openxmlformats.org/officeDocument/2006/relationships/image" Target="../media/image113.jpeg"/><Relationship Id="rId32" Type="http://schemas.openxmlformats.org/officeDocument/2006/relationships/image" Target="../media/image121.jpeg"/><Relationship Id="rId5" Type="http://schemas.openxmlformats.org/officeDocument/2006/relationships/image" Target="../media/image95.jpeg"/><Relationship Id="rId15" Type="http://schemas.openxmlformats.org/officeDocument/2006/relationships/image" Target="../media/image105.jpeg"/><Relationship Id="rId23" Type="http://schemas.openxmlformats.org/officeDocument/2006/relationships/image" Target="../media/image112.jpeg"/><Relationship Id="rId28" Type="http://schemas.openxmlformats.org/officeDocument/2006/relationships/image" Target="../media/image117.jpeg"/><Relationship Id="rId10" Type="http://schemas.openxmlformats.org/officeDocument/2006/relationships/image" Target="../media/image100.jpeg"/><Relationship Id="rId19" Type="http://schemas.openxmlformats.org/officeDocument/2006/relationships/image" Target="../media/image109.jpeg"/><Relationship Id="rId31" Type="http://schemas.openxmlformats.org/officeDocument/2006/relationships/image" Target="../media/image120.jpeg"/><Relationship Id="rId4" Type="http://schemas.openxmlformats.org/officeDocument/2006/relationships/audio" Target="../media/audio4.wav"/><Relationship Id="rId9" Type="http://schemas.openxmlformats.org/officeDocument/2006/relationships/image" Target="../media/image99.jpeg"/><Relationship Id="rId14" Type="http://schemas.openxmlformats.org/officeDocument/2006/relationships/image" Target="../media/image104.jpeg"/><Relationship Id="rId22" Type="http://schemas.openxmlformats.org/officeDocument/2006/relationships/image" Target="../media/image111.jpeg"/><Relationship Id="rId27" Type="http://schemas.openxmlformats.org/officeDocument/2006/relationships/image" Target="../media/image116.jpeg"/><Relationship Id="rId30" Type="http://schemas.openxmlformats.org/officeDocument/2006/relationships/image" Target="../media/image1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4.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3.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openxmlformats.org/officeDocument/2006/relationships/slide" Target="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anabaditlou.homestead.com/visit.html" TargetMode="External"/><Relationship Id="rId5" Type="http://schemas.openxmlformats.org/officeDocument/2006/relationships/image" Target="../media/image10.jpe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2.jpeg"/><Relationship Id="rId7" Type="http://schemas.openxmlformats.org/officeDocument/2006/relationships/hyperlink" Target="http://banabaditlou.homestea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banabaditlou.homestead.com/sponsors.html" TargetMode="External"/><Relationship Id="rId5"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banabaditlou.homestead.com/logo.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banabaditlou.homestead.com/items.html" TargetMode="External"/><Relationship Id="rId3" Type="http://schemas.openxmlformats.org/officeDocument/2006/relationships/image" Target="../media/image13.jpeg"/><Relationship Id="rId7" Type="http://schemas.openxmlformats.org/officeDocument/2006/relationships/hyperlink" Target="http://banabaditlou.homestead.com/donat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slide" Target="slide2.xml"/><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slide" Target="slide8.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pic>
        <p:nvPicPr>
          <p:cNvPr id="9" name="Picture 8" descr="DSC00896.JPG"/>
          <p:cNvPicPr>
            <a:picLocks noChangeAspect="1"/>
          </p:cNvPicPr>
          <p:nvPr/>
        </p:nvPicPr>
        <p:blipFill>
          <a:blip r:embed="rId5" cstate="screen"/>
          <a:srcRect/>
          <a:stretch>
            <a:fillRect/>
          </a:stretch>
        </p:blipFill>
        <p:spPr>
          <a:xfrm rot="5400000">
            <a:off x="7021983" y="-382288"/>
            <a:ext cx="2857520" cy="2428893"/>
          </a:xfrm>
          <a:prstGeom prst="ellipse">
            <a:avLst/>
          </a:prstGeom>
          <a:ln>
            <a:noFill/>
          </a:ln>
          <a:effectLst>
            <a:softEdge rad="635000"/>
          </a:effectLst>
        </p:spPr>
      </p:pic>
      <p:pic>
        <p:nvPicPr>
          <p:cNvPr id="10" name="Picture 9" descr="DSC00841.JPG"/>
          <p:cNvPicPr>
            <a:picLocks noChangeAspect="1"/>
          </p:cNvPicPr>
          <p:nvPr/>
        </p:nvPicPr>
        <p:blipFill>
          <a:blip r:embed="rId6" cstate="screen"/>
          <a:srcRect/>
          <a:stretch>
            <a:fillRect/>
          </a:stretch>
        </p:blipFill>
        <p:spPr>
          <a:xfrm rot="5400000">
            <a:off x="-1369012" y="951922"/>
            <a:ext cx="5436801" cy="3203848"/>
          </a:xfrm>
          <a:prstGeom prst="ellipse">
            <a:avLst/>
          </a:prstGeom>
          <a:ln>
            <a:noFill/>
          </a:ln>
          <a:effectLst>
            <a:softEdge rad="317500"/>
          </a:effectLst>
        </p:spPr>
      </p:pic>
      <p:pic>
        <p:nvPicPr>
          <p:cNvPr id="8" name="Picture 7" descr="DSC00900.JPG"/>
          <p:cNvPicPr>
            <a:picLocks noChangeAspect="1"/>
          </p:cNvPicPr>
          <p:nvPr/>
        </p:nvPicPr>
        <p:blipFill>
          <a:blip r:embed="rId7" cstate="screen"/>
          <a:srcRect/>
          <a:stretch>
            <a:fillRect/>
          </a:stretch>
        </p:blipFill>
        <p:spPr>
          <a:xfrm rot="5400000">
            <a:off x="3975486" y="-87"/>
            <a:ext cx="3263591" cy="2214578"/>
          </a:xfrm>
          <a:prstGeom prst="ellipse">
            <a:avLst/>
          </a:prstGeom>
          <a:ln>
            <a:noFill/>
          </a:ln>
          <a:effectLst>
            <a:softEdge rad="635000"/>
          </a:effectLst>
        </p:spPr>
      </p:pic>
      <p:sp>
        <p:nvSpPr>
          <p:cNvPr id="14" name="TextBox 13"/>
          <p:cNvSpPr txBox="1"/>
          <p:nvPr/>
        </p:nvSpPr>
        <p:spPr>
          <a:xfrm>
            <a:off x="5076056" y="0"/>
            <a:ext cx="3672408" cy="830997"/>
          </a:xfrm>
          <a:prstGeom prst="rect">
            <a:avLst/>
          </a:prstGeom>
          <a:noFill/>
        </p:spPr>
        <p:txBody>
          <a:bodyPr wrap="square" rtlCol="0">
            <a:spAutoFit/>
          </a:bodyPr>
          <a:lstStyle/>
          <a:p>
            <a:pPr algn="ctr"/>
            <a:r>
              <a:rPr lang="en-GB" sz="3600" b="1" dirty="0" err="1" smtClean="0">
                <a:ln w="12700">
                  <a:solidFill>
                    <a:schemeClr val="tx1"/>
                  </a:solidFill>
                </a:ln>
                <a:solidFill>
                  <a:srgbClr val="00B0F0"/>
                </a:solidFill>
                <a:latin typeface="Comic Sans MS" pitchFamily="66" charset="0"/>
              </a:rPr>
              <a:t>Ba</a:t>
            </a:r>
            <a:r>
              <a:rPr lang="en-GB" sz="3600" b="1" dirty="0" err="1" smtClean="0">
                <a:latin typeface="Comic Sans MS" pitchFamily="66" charset="0"/>
              </a:rPr>
              <a:t>na</a:t>
            </a:r>
            <a:r>
              <a:rPr lang="en-GB" sz="3600" b="1" dirty="0" smtClean="0">
                <a:latin typeface="Comic Sans MS" pitchFamily="66" charset="0"/>
              </a:rPr>
              <a:t> </a:t>
            </a:r>
            <a:r>
              <a:rPr lang="en-GB" sz="3600" b="1" dirty="0" err="1" smtClean="0">
                <a:ln w="12700">
                  <a:solidFill>
                    <a:schemeClr val="tx1"/>
                  </a:solidFill>
                </a:ln>
                <a:solidFill>
                  <a:srgbClr val="00B0F0"/>
                </a:solidFill>
                <a:latin typeface="Comic Sans MS" pitchFamily="66" charset="0"/>
              </a:rPr>
              <a:t>Ba</a:t>
            </a:r>
            <a:r>
              <a:rPr lang="en-GB" sz="3600" b="1" dirty="0" smtClean="0">
                <a:latin typeface="Comic Sans MS" pitchFamily="66" charset="0"/>
              </a:rPr>
              <a:t> </a:t>
            </a:r>
            <a:r>
              <a:rPr lang="en-GB" sz="3600" b="1" dirty="0" err="1" smtClean="0">
                <a:ln w="12700">
                  <a:solidFill>
                    <a:schemeClr val="tx1"/>
                  </a:solidFill>
                </a:ln>
                <a:solidFill>
                  <a:srgbClr val="00B0F0"/>
                </a:solidFill>
                <a:latin typeface="Comic Sans MS" pitchFamily="66" charset="0"/>
              </a:rPr>
              <a:t>Di</a:t>
            </a:r>
            <a:r>
              <a:rPr lang="en-GB" sz="3600" b="1" dirty="0" err="1" smtClean="0">
                <a:latin typeface="Comic Sans MS" pitchFamily="66" charset="0"/>
              </a:rPr>
              <a:t>tlou</a:t>
            </a:r>
            <a:endParaRPr lang="en-GB" sz="3600" b="1" dirty="0" smtClean="0">
              <a:latin typeface="Comic Sans MS" pitchFamily="66" charset="0"/>
            </a:endParaRPr>
          </a:p>
          <a:p>
            <a:r>
              <a:rPr lang="en-GB" sz="1200" b="1" dirty="0" smtClean="0">
                <a:latin typeface="Comic Sans MS" pitchFamily="66" charset="0"/>
              </a:rPr>
              <a:t>    Children of the Elephants</a:t>
            </a:r>
            <a:endParaRPr lang="en-GB" sz="1200" b="1" dirty="0">
              <a:latin typeface="Comic Sans MS" pitchFamily="66" charset="0"/>
            </a:endParaRPr>
          </a:p>
        </p:txBody>
      </p:sp>
      <p:sp>
        <p:nvSpPr>
          <p:cNvPr id="15" name="TextBox 14"/>
          <p:cNvSpPr txBox="1"/>
          <p:nvPr/>
        </p:nvSpPr>
        <p:spPr>
          <a:xfrm>
            <a:off x="3131840" y="4371950"/>
            <a:ext cx="4320480" cy="646331"/>
          </a:xfrm>
          <a:prstGeom prst="rect">
            <a:avLst/>
          </a:prstGeom>
          <a:noFill/>
        </p:spPr>
        <p:txBody>
          <a:bodyPr wrap="square" rtlCol="0">
            <a:spAutoFit/>
          </a:bodyPr>
          <a:lstStyle/>
          <a:p>
            <a:r>
              <a:rPr lang="en-GB" b="1" dirty="0" smtClean="0"/>
              <a:t>St. Francis of Assisi Catholic Mission</a:t>
            </a:r>
          </a:p>
          <a:p>
            <a:r>
              <a:rPr lang="en-GB" b="1" dirty="0" smtClean="0">
                <a:solidFill>
                  <a:schemeClr val="accent6">
                    <a:lumMod val="50000"/>
                  </a:schemeClr>
                </a:solidFill>
                <a:effectLst>
                  <a:innerShdw dist="63500" dir="18900000">
                    <a:prstClr val="black"/>
                  </a:innerShdw>
                </a:effectLst>
                <a:latin typeface="Arial Black" pitchFamily="34" charset="0"/>
              </a:rPr>
              <a:t>KASANE</a:t>
            </a:r>
            <a:r>
              <a:rPr lang="en-GB" b="1" dirty="0" smtClean="0">
                <a:latin typeface="Arial Black" pitchFamily="34" charset="0"/>
              </a:rPr>
              <a:t> -</a:t>
            </a:r>
            <a:r>
              <a:rPr lang="en-GB" b="1" dirty="0" smtClean="0">
                <a:solidFill>
                  <a:schemeClr val="accent5">
                    <a:lumMod val="60000"/>
                    <a:lumOff val="40000"/>
                  </a:schemeClr>
                </a:solidFill>
                <a:latin typeface="Arial Black" pitchFamily="34" charset="0"/>
              </a:rPr>
              <a:t> </a:t>
            </a:r>
            <a:r>
              <a:rPr lang="en-GB" b="1" dirty="0" smtClean="0">
                <a:solidFill>
                  <a:schemeClr val="accent5">
                    <a:lumMod val="60000"/>
                    <a:lumOff val="40000"/>
                  </a:schemeClr>
                </a:solidFill>
                <a:effectLst>
                  <a:innerShdw dist="63500" dir="18900000">
                    <a:schemeClr val="tx1"/>
                  </a:innerShdw>
                </a:effectLst>
                <a:latin typeface="Arial Black" pitchFamily="34" charset="0"/>
              </a:rPr>
              <a:t>BOTSWANA</a:t>
            </a:r>
            <a:endParaRPr lang="en-GB" b="1" dirty="0">
              <a:solidFill>
                <a:schemeClr val="accent5">
                  <a:lumMod val="60000"/>
                  <a:lumOff val="40000"/>
                </a:schemeClr>
              </a:solidFill>
              <a:effectLst>
                <a:innerShdw dist="63500" dir="18900000">
                  <a:schemeClr val="tx1"/>
                </a:innerShdw>
              </a:effectLst>
              <a:latin typeface="Arial Black" pitchFamily="34" charset="0"/>
            </a:endParaRPr>
          </a:p>
        </p:txBody>
      </p:sp>
      <p:sp>
        <p:nvSpPr>
          <p:cNvPr id="16" name="Right Arrow 15">
            <a:hlinkClick r:id="" action="ppaction://hlinkshowjump?jump=nextslide"/>
          </p:cNvPr>
          <p:cNvSpPr/>
          <p:nvPr/>
        </p:nvSpPr>
        <p:spPr>
          <a:xfrm>
            <a:off x="7956376" y="4515966"/>
            <a:ext cx="1008112" cy="483518"/>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ELE300.gif"/>
          <p:cNvPicPr>
            <a:picLocks noChangeAspect="1"/>
          </p:cNvPicPr>
          <p:nvPr/>
        </p:nvPicPr>
        <p:blipFill>
          <a:blip r:embed="rId8" cstate="screen"/>
          <a:stretch>
            <a:fillRect/>
          </a:stretch>
        </p:blipFill>
        <p:spPr>
          <a:xfrm>
            <a:off x="1043608" y="3435846"/>
            <a:ext cx="1500178" cy="1500178"/>
          </a:xfrm>
          <a:prstGeom prst="rect">
            <a:avLst/>
          </a:prstGeom>
        </p:spPr>
      </p:pic>
      <p:sp>
        <p:nvSpPr>
          <p:cNvPr id="11" name="TextBox 10">
            <a:hlinkClick r:id="rId9" action="ppaction://hlinksldjump"/>
          </p:cNvPr>
          <p:cNvSpPr txBox="1"/>
          <p:nvPr/>
        </p:nvSpPr>
        <p:spPr>
          <a:xfrm>
            <a:off x="7956376" y="4587974"/>
            <a:ext cx="936104" cy="307777"/>
          </a:xfrm>
          <a:prstGeom prst="rect">
            <a:avLst/>
          </a:prstGeom>
          <a:noFill/>
        </p:spPr>
        <p:txBody>
          <a:bodyPr wrap="square" rtlCol="0">
            <a:spAutoFit/>
          </a:bodyPr>
          <a:lstStyle/>
          <a:p>
            <a:r>
              <a:rPr lang="en-GB" sz="1400" dirty="0" smtClean="0">
                <a:hlinkClick r:id="rId9" action="ppaction://hlinksldjump"/>
              </a:rPr>
              <a:t>start here</a:t>
            </a:r>
            <a:endParaRPr lang="en-GB" sz="1400" dirty="0"/>
          </a:p>
        </p:txBody>
      </p:sp>
    </p:spTree>
  </p:cSld>
  <p:clrMapOvr>
    <a:masterClrMapping/>
  </p:clrMapOvr>
  <p:transition spd="slow" advClick="0">
    <p:fade thruBlk="1"/>
    <p:sndAc>
      <p:stSnd>
        <p:snd r:embed="rId3" name="wildmi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2" presetClass="entr" presetSubtype="9"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6500"/>
                            </p:stCondLst>
                            <p:childTnLst>
                              <p:par>
                                <p:cTn id="22" presetID="2" presetClass="entr" presetSubtype="9" fill="hold" grpId="1"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7500"/>
                            </p:stCondLst>
                            <p:childTnLst>
                              <p:par>
                                <p:cTn id="27" presetID="8" presetClass="emph" presetSubtype="0" fill="hold" grpId="0" nodeType="afterEffect">
                                  <p:stCondLst>
                                    <p:cond delay="0"/>
                                  </p:stCondLst>
                                  <p:childTnLst>
                                    <p:animRot by="21600000">
                                      <p:cBhvr>
                                        <p:cTn id="2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bright="-7000"/>
          </a:blip>
          <a:srcRect/>
          <a:stretch>
            <a:fillRect/>
          </a:stretch>
        </a:blipFill>
        <a:effectLst/>
      </p:bgPr>
    </p:bg>
    <p:spTree>
      <p:nvGrpSpPr>
        <p:cNvPr id="1" name=""/>
        <p:cNvGrpSpPr/>
        <p:nvPr/>
      </p:nvGrpSpPr>
      <p:grpSpPr>
        <a:xfrm>
          <a:off x="0" y="0"/>
          <a:ext cx="0" cy="0"/>
          <a:chOff x="0" y="0"/>
          <a:chExt cx="0" cy="0"/>
        </a:xfrm>
      </p:grpSpPr>
      <p:sp>
        <p:nvSpPr>
          <p:cNvPr id="2" name="Right Arrow 1">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6660232" y="0"/>
            <a:ext cx="2483768" cy="830997"/>
          </a:xfrm>
          <a:prstGeom prst="rect">
            <a:avLst/>
          </a:prstGeom>
          <a:noFill/>
        </p:spPr>
        <p:txBody>
          <a:bodyPr wrap="square" rtlCol="0">
            <a:spAutoFit/>
          </a:bodyPr>
          <a:lstStyle/>
          <a:p>
            <a:pPr algn="ctr"/>
            <a:r>
              <a:rPr lang="en-GB" sz="2400" dirty="0" smtClean="0">
                <a:solidFill>
                  <a:schemeClr val="accent6">
                    <a:lumMod val="75000"/>
                  </a:schemeClr>
                </a:solidFill>
                <a:latin typeface="Comic Sans MS" pitchFamily="66" charset="0"/>
              </a:rPr>
              <a:t>Staff of</a:t>
            </a:r>
          </a:p>
          <a:p>
            <a:pPr algn="ctr"/>
            <a:r>
              <a:rPr lang="en-GB" sz="2400" dirty="0" err="1" smtClean="0">
                <a:solidFill>
                  <a:schemeClr val="accent6">
                    <a:lumMod val="75000"/>
                  </a:schemeClr>
                </a:solidFill>
                <a:latin typeface="Comic Sans MS" pitchFamily="66" charset="0"/>
              </a:rPr>
              <a:t>Bana</a:t>
            </a:r>
            <a:r>
              <a:rPr lang="en-GB" sz="2400" dirty="0" smtClean="0">
                <a:solidFill>
                  <a:schemeClr val="accent6">
                    <a:lumMod val="75000"/>
                  </a:schemeClr>
                </a:solidFill>
                <a:latin typeface="Comic Sans MS" pitchFamily="66" charset="0"/>
              </a:rPr>
              <a:t> </a:t>
            </a:r>
            <a:r>
              <a:rPr lang="en-GB" sz="2400" dirty="0" err="1" smtClean="0">
                <a:solidFill>
                  <a:schemeClr val="accent6">
                    <a:lumMod val="75000"/>
                  </a:schemeClr>
                </a:solidFill>
                <a:latin typeface="Comic Sans MS" pitchFamily="66" charset="0"/>
              </a:rPr>
              <a:t>Ba</a:t>
            </a:r>
            <a:r>
              <a:rPr lang="en-GB" sz="2400" dirty="0" smtClean="0">
                <a:solidFill>
                  <a:schemeClr val="accent6">
                    <a:lumMod val="75000"/>
                  </a:schemeClr>
                </a:solidFill>
                <a:latin typeface="Comic Sans MS" pitchFamily="66" charset="0"/>
              </a:rPr>
              <a:t> </a:t>
            </a:r>
            <a:r>
              <a:rPr lang="en-GB" sz="2400" dirty="0" err="1" smtClean="0">
                <a:solidFill>
                  <a:schemeClr val="accent6">
                    <a:lumMod val="75000"/>
                  </a:schemeClr>
                </a:solidFill>
                <a:latin typeface="Comic Sans MS" pitchFamily="66" charset="0"/>
              </a:rPr>
              <a:t>Ditlou</a:t>
            </a:r>
            <a:endParaRPr lang="en-GB" sz="2400" dirty="0">
              <a:solidFill>
                <a:schemeClr val="accent6">
                  <a:lumMod val="75000"/>
                </a:schemeClr>
              </a:solidFill>
              <a:latin typeface="Comic Sans MS" pitchFamily="66" charset="0"/>
            </a:endParaRPr>
          </a:p>
        </p:txBody>
      </p:sp>
      <p:pic>
        <p:nvPicPr>
          <p:cNvPr id="5" name="Picture 4" descr="DSC07941.jpg"/>
          <p:cNvPicPr>
            <a:picLocks noChangeAspect="1"/>
          </p:cNvPicPr>
          <p:nvPr/>
        </p:nvPicPr>
        <p:blipFill>
          <a:blip r:embed="rId5" cstate="screen"/>
          <a:stretch>
            <a:fillRect/>
          </a:stretch>
        </p:blipFill>
        <p:spPr>
          <a:xfrm>
            <a:off x="323528" y="1779662"/>
            <a:ext cx="736364" cy="1080000"/>
          </a:xfrm>
          <a:prstGeom prst="rect">
            <a:avLst/>
          </a:prstGeom>
        </p:spPr>
      </p:pic>
      <p:pic>
        <p:nvPicPr>
          <p:cNvPr id="6" name="Picture 5" descr="bbd4.jpg"/>
          <p:cNvPicPr>
            <a:picLocks noChangeAspect="1"/>
          </p:cNvPicPr>
          <p:nvPr/>
        </p:nvPicPr>
        <p:blipFill>
          <a:blip r:embed="rId6" cstate="screen"/>
          <a:stretch>
            <a:fillRect/>
          </a:stretch>
        </p:blipFill>
        <p:spPr>
          <a:xfrm>
            <a:off x="323528" y="267494"/>
            <a:ext cx="736364" cy="1080000"/>
          </a:xfrm>
          <a:prstGeom prst="rect">
            <a:avLst/>
          </a:prstGeom>
        </p:spPr>
      </p:pic>
      <p:sp>
        <p:nvSpPr>
          <p:cNvPr id="7" name="TextBox 6">
            <a:hlinkClick r:id="rId7"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8" name="TextBox 7"/>
          <p:cNvSpPr txBox="1"/>
          <p:nvPr/>
        </p:nvSpPr>
        <p:spPr>
          <a:xfrm>
            <a:off x="1043608" y="843558"/>
            <a:ext cx="1584176" cy="523220"/>
          </a:xfrm>
          <a:prstGeom prst="rect">
            <a:avLst/>
          </a:prstGeom>
          <a:noFill/>
        </p:spPr>
        <p:txBody>
          <a:bodyPr wrap="square" rtlCol="0">
            <a:spAutoFit/>
          </a:bodyPr>
          <a:lstStyle/>
          <a:p>
            <a:r>
              <a:rPr lang="en-GB" sz="1400" b="1" dirty="0" err="1" smtClean="0"/>
              <a:t>Gobona</a:t>
            </a:r>
            <a:endParaRPr lang="en-GB" sz="1400" b="1" dirty="0" smtClean="0"/>
          </a:p>
          <a:p>
            <a:r>
              <a:rPr lang="en-GB" sz="1400" b="1" dirty="0" smtClean="0"/>
              <a:t>Coordinator</a:t>
            </a:r>
            <a:endParaRPr lang="en-GB" sz="1400" b="1" dirty="0"/>
          </a:p>
        </p:txBody>
      </p:sp>
      <p:sp>
        <p:nvSpPr>
          <p:cNvPr id="9" name="TextBox 8"/>
          <p:cNvSpPr txBox="1"/>
          <p:nvPr/>
        </p:nvSpPr>
        <p:spPr>
          <a:xfrm>
            <a:off x="1043608" y="2355726"/>
            <a:ext cx="1224136" cy="523220"/>
          </a:xfrm>
          <a:prstGeom prst="rect">
            <a:avLst/>
          </a:prstGeom>
          <a:noFill/>
        </p:spPr>
        <p:txBody>
          <a:bodyPr wrap="square" rtlCol="0">
            <a:spAutoFit/>
          </a:bodyPr>
          <a:lstStyle/>
          <a:p>
            <a:r>
              <a:rPr lang="en-GB" sz="1400" b="1" dirty="0" err="1" smtClean="0"/>
              <a:t>Tshitlo</a:t>
            </a:r>
            <a:endParaRPr lang="en-GB" sz="1400" b="1" dirty="0" smtClean="0"/>
          </a:p>
          <a:p>
            <a:r>
              <a:rPr lang="en-GB" sz="1400" b="1" dirty="0" smtClean="0"/>
              <a:t>Cook, helper</a:t>
            </a:r>
            <a:endParaRPr lang="en-GB" sz="1400" b="1" dirty="0"/>
          </a:p>
        </p:txBody>
      </p:sp>
      <p:sp>
        <p:nvSpPr>
          <p:cNvPr id="10" name="TextBox 9"/>
          <p:cNvSpPr txBox="1"/>
          <p:nvPr/>
        </p:nvSpPr>
        <p:spPr>
          <a:xfrm>
            <a:off x="0" y="3363838"/>
            <a:ext cx="9144000" cy="1323439"/>
          </a:xfrm>
          <a:prstGeom prst="rect">
            <a:avLst/>
          </a:prstGeom>
          <a:noFill/>
        </p:spPr>
        <p:txBody>
          <a:bodyPr wrap="square" rtlCol="0">
            <a:spAutoFit/>
          </a:bodyPr>
          <a:lstStyle/>
          <a:p>
            <a:pPr algn="ctr"/>
            <a:r>
              <a:rPr lang="en-GB" sz="1600" dirty="0" smtClean="0">
                <a:solidFill>
                  <a:schemeClr val="accent3">
                    <a:lumMod val="75000"/>
                  </a:schemeClr>
                </a:solidFill>
              </a:rPr>
              <a:t>Currently we employ two staff members: the coordinator of the project and the cook, who is also an assistant of the coordinator. If our finances allow, we might consider employing yet another person.</a:t>
            </a:r>
          </a:p>
          <a:p>
            <a:pPr algn="ctr"/>
            <a:r>
              <a:rPr lang="en-GB" sz="1600" dirty="0" smtClean="0">
                <a:solidFill>
                  <a:schemeClr val="accent3">
                    <a:lumMod val="75000"/>
                  </a:schemeClr>
                </a:solidFill>
              </a:rPr>
              <a:t>The children are coming from early morning till the evening and they need to be supervised and kept busy.</a:t>
            </a:r>
          </a:p>
          <a:p>
            <a:pPr algn="ctr"/>
            <a:r>
              <a:rPr lang="en-GB" sz="1600" dirty="0" smtClean="0">
                <a:solidFill>
                  <a:schemeClr val="accent3">
                    <a:lumMod val="75000"/>
                  </a:schemeClr>
                </a:solidFill>
              </a:rPr>
              <a:t>Everyday we invite the members of the community to volunteer for few hours.</a:t>
            </a:r>
          </a:p>
          <a:p>
            <a:pPr algn="ctr"/>
            <a:r>
              <a:rPr lang="en-GB" sz="1600" dirty="0" smtClean="0">
                <a:solidFill>
                  <a:schemeClr val="accent3">
                    <a:lumMod val="75000"/>
                  </a:schemeClr>
                </a:solidFill>
              </a:rPr>
              <a:t>More and more people are interested to spend some time with our children.</a:t>
            </a:r>
            <a:endParaRPr lang="en-GB" sz="1600" dirty="0">
              <a:solidFill>
                <a:schemeClr val="accent3">
                  <a:lumMod val="75000"/>
                </a:schemeClr>
              </a:solidFill>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4000"/>
                            </p:stCondLst>
                            <p:childTnLst>
                              <p:par>
                                <p:cTn id="14" presetID="1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50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6000"/>
                            </p:stCondLst>
                            <p:childTnLst>
                              <p:par>
                                <p:cTn id="28" presetID="1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7000"/>
                            </p:stCondLst>
                            <p:childTnLst>
                              <p:par>
                                <p:cTn id="35" presetID="1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8000"/>
                            </p:stCondLst>
                            <p:childTnLst>
                              <p:par>
                                <p:cTn id="42" presetID="2" presetClass="entr" presetSubtype="9" fill="hold" grpId="1"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0-#ppt_w/2"/>
                                          </p:val>
                                        </p:tav>
                                        <p:tav tm="100000">
                                          <p:val>
                                            <p:strVal val="#ppt_x"/>
                                          </p:val>
                                        </p:tav>
                                      </p:tavLst>
                                    </p:anim>
                                    <p:anim calcmode="lin" valueType="num">
                                      <p:cBhvr additive="base">
                                        <p:cTn id="45" dur="10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9000"/>
                            </p:stCondLst>
                            <p:childTnLst>
                              <p:par>
                                <p:cTn id="47" presetID="8" presetClass="emph" presetSubtype="0" fill="hold" grpId="0" nodeType="afterEffect">
                                  <p:stCondLst>
                                    <p:cond delay="0"/>
                                  </p:stCondLst>
                                  <p:childTnLst>
                                    <p:animRot by="21600000">
                                      <p:cBhvr>
                                        <p:cTn id="4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6732240" y="0"/>
            <a:ext cx="2411760" cy="707886"/>
          </a:xfrm>
          <a:prstGeom prst="rect">
            <a:avLst/>
          </a:prstGeom>
          <a:noFill/>
        </p:spPr>
        <p:txBody>
          <a:bodyPr wrap="square" rtlCol="0">
            <a:spAutoFit/>
          </a:bodyPr>
          <a:lstStyle/>
          <a:p>
            <a:pPr algn="r"/>
            <a:r>
              <a:rPr lang="en-GB" sz="2400" b="1" dirty="0" smtClean="0">
                <a:latin typeface="Comic Sans MS" pitchFamily="66" charset="0"/>
              </a:rPr>
              <a:t>Contact</a:t>
            </a:r>
          </a:p>
          <a:p>
            <a:pPr algn="r"/>
            <a:r>
              <a:rPr lang="en-GB" sz="1600" b="1" dirty="0" err="1" smtClean="0">
                <a:latin typeface="Comic Sans MS" pitchFamily="66" charset="0"/>
              </a:rPr>
              <a:t>Bana</a:t>
            </a:r>
            <a:r>
              <a:rPr lang="en-GB" sz="1600" b="1" dirty="0" smtClean="0">
                <a:latin typeface="Comic Sans MS" pitchFamily="66" charset="0"/>
              </a:rPr>
              <a:t> </a:t>
            </a:r>
            <a:r>
              <a:rPr lang="en-GB" sz="1600" b="1" dirty="0" err="1" smtClean="0">
                <a:latin typeface="Comic Sans MS" pitchFamily="66" charset="0"/>
              </a:rPr>
              <a:t>Ba</a:t>
            </a:r>
            <a:r>
              <a:rPr lang="en-GB" sz="1600" b="1" dirty="0" smtClean="0">
                <a:latin typeface="Comic Sans MS" pitchFamily="66" charset="0"/>
              </a:rPr>
              <a:t> </a:t>
            </a:r>
            <a:r>
              <a:rPr lang="en-GB" sz="1600" b="1" dirty="0" err="1" smtClean="0">
                <a:latin typeface="Comic Sans MS" pitchFamily="66" charset="0"/>
              </a:rPr>
              <a:t>Ditlou</a:t>
            </a:r>
            <a:endParaRPr lang="en-GB" sz="1600" b="1" dirty="0">
              <a:latin typeface="Comic Sans MS" pitchFamily="66" charset="0"/>
            </a:endParaRPr>
          </a:p>
        </p:txBody>
      </p:sp>
      <p:sp>
        <p:nvSpPr>
          <p:cNvPr id="5" name="TextBox 4"/>
          <p:cNvSpPr txBox="1"/>
          <p:nvPr/>
        </p:nvSpPr>
        <p:spPr>
          <a:xfrm>
            <a:off x="107504" y="411510"/>
            <a:ext cx="2232248" cy="1200329"/>
          </a:xfrm>
          <a:prstGeom prst="rect">
            <a:avLst/>
          </a:prstGeom>
          <a:solidFill>
            <a:srgbClr val="00B0F0">
              <a:alpha val="50000"/>
            </a:srgbClr>
          </a:solidFill>
          <a:ln w="12700">
            <a:solidFill>
              <a:schemeClr val="tx1"/>
            </a:solidFill>
          </a:ln>
          <a:effectLst/>
        </p:spPr>
        <p:txBody>
          <a:bodyPr wrap="square" rtlCol="0">
            <a:spAutoFit/>
          </a:bodyPr>
          <a:lstStyle/>
          <a:p>
            <a:r>
              <a:rPr lang="en-GB" b="1" dirty="0" smtClean="0"/>
              <a:t>Postal address:</a:t>
            </a:r>
          </a:p>
          <a:p>
            <a:r>
              <a:rPr lang="en-GB" b="1" dirty="0" err="1" smtClean="0"/>
              <a:t>Bana</a:t>
            </a:r>
            <a:r>
              <a:rPr lang="en-GB" b="1" dirty="0" smtClean="0"/>
              <a:t> </a:t>
            </a:r>
            <a:r>
              <a:rPr lang="en-GB" b="1" dirty="0" err="1" smtClean="0"/>
              <a:t>Ba</a:t>
            </a:r>
            <a:r>
              <a:rPr lang="en-GB" b="1" dirty="0" smtClean="0"/>
              <a:t> </a:t>
            </a:r>
            <a:r>
              <a:rPr lang="en-GB" b="1" dirty="0" err="1" smtClean="0"/>
              <a:t>Ditlou</a:t>
            </a:r>
            <a:endParaRPr lang="en-GB" b="1" dirty="0" smtClean="0"/>
          </a:p>
          <a:p>
            <a:r>
              <a:rPr lang="en-GB" b="1" dirty="0" smtClean="0"/>
              <a:t>P.O. Box 579, </a:t>
            </a:r>
            <a:r>
              <a:rPr lang="en-GB" b="1" dirty="0" err="1" smtClean="0"/>
              <a:t>Kasane</a:t>
            </a:r>
            <a:r>
              <a:rPr lang="en-GB" b="1" dirty="0" smtClean="0"/>
              <a:t>, </a:t>
            </a:r>
          </a:p>
          <a:p>
            <a:r>
              <a:rPr lang="en-GB" b="1" dirty="0" smtClean="0"/>
              <a:t>Botswana, Africa</a:t>
            </a:r>
          </a:p>
        </p:txBody>
      </p:sp>
      <p:sp>
        <p:nvSpPr>
          <p:cNvPr id="6" name="TextBox 5"/>
          <p:cNvSpPr txBox="1"/>
          <p:nvPr/>
        </p:nvSpPr>
        <p:spPr>
          <a:xfrm>
            <a:off x="107504" y="1779662"/>
            <a:ext cx="3816424" cy="646331"/>
          </a:xfrm>
          <a:prstGeom prst="rect">
            <a:avLst/>
          </a:prstGeom>
          <a:solidFill>
            <a:srgbClr val="00B0F0">
              <a:alpha val="50000"/>
            </a:srgbClr>
          </a:solidFill>
          <a:ln w="12700">
            <a:solidFill>
              <a:schemeClr val="tx1"/>
            </a:solidFill>
          </a:ln>
          <a:effectLst/>
        </p:spPr>
        <p:txBody>
          <a:bodyPr wrap="square" rtlCol="0">
            <a:spAutoFit/>
          </a:bodyPr>
          <a:lstStyle/>
          <a:p>
            <a:r>
              <a:rPr lang="en-GB" b="1" dirty="0" smtClean="0"/>
              <a:t>Internet address:</a:t>
            </a:r>
          </a:p>
          <a:p>
            <a:r>
              <a:rPr lang="en-GB" b="1" dirty="0" smtClean="0">
                <a:hlinkClick r:id="rId5"/>
              </a:rPr>
              <a:t>http://banabaditlou.homestead.com</a:t>
            </a:r>
            <a:endParaRPr lang="en-GB" b="1" dirty="0" smtClean="0"/>
          </a:p>
        </p:txBody>
      </p:sp>
      <p:sp>
        <p:nvSpPr>
          <p:cNvPr id="20481" name="Rectangle 1"/>
          <p:cNvSpPr>
            <a:spLocks noChangeArrowheads="1"/>
          </p:cNvSpPr>
          <p:nvPr/>
        </p:nvSpPr>
        <p:spPr bwMode="auto">
          <a:xfrm>
            <a:off x="107504" y="2643758"/>
            <a:ext cx="3568606" cy="954107"/>
          </a:xfrm>
          <a:prstGeom prst="rect">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rPr>
              <a:t>Telephones: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rPr>
              <a:t>  (+267) 62 52 631              - Mission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rPr>
              <a:t>  (+267) 62 50 254              - Judy Hepburn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rPr>
              <a:t>  (+267) 72 19 14 72           - Fr. Mareko</a:t>
            </a:r>
          </a:p>
        </p:txBody>
      </p:sp>
      <p:pic>
        <p:nvPicPr>
          <p:cNvPr id="20482" name="Picture 2" descr="http://banabaditlou.homestead.com/tp.gif"/>
          <p:cNvPicPr>
            <a:picLocks noChangeAspect="1" noChangeArrowheads="1"/>
          </p:cNvPicPr>
          <p:nvPr/>
        </p:nvPicPr>
        <p:blipFill>
          <a:blip r:embed="rId6"/>
          <a:srcRect/>
          <a:stretch>
            <a:fillRect/>
          </a:stretch>
        </p:blipFill>
        <p:spPr bwMode="auto">
          <a:xfrm>
            <a:off x="155575" y="-549275"/>
            <a:ext cx="285750" cy="285750"/>
          </a:xfrm>
          <a:prstGeom prst="rect">
            <a:avLst/>
          </a:prstGeom>
          <a:noFill/>
        </p:spPr>
      </p:pic>
      <p:pic>
        <p:nvPicPr>
          <p:cNvPr id="20483" name="Picture 3" descr="http://banabaditlou.homestead.com/tp.gif"/>
          <p:cNvPicPr>
            <a:picLocks noChangeAspect="1" noChangeArrowheads="1"/>
          </p:cNvPicPr>
          <p:nvPr/>
        </p:nvPicPr>
        <p:blipFill>
          <a:blip r:embed="rId6"/>
          <a:srcRect/>
          <a:stretch>
            <a:fillRect/>
          </a:stretch>
        </p:blipFill>
        <p:spPr bwMode="auto">
          <a:xfrm>
            <a:off x="155575" y="0"/>
            <a:ext cx="285750" cy="285750"/>
          </a:xfrm>
          <a:prstGeom prst="rect">
            <a:avLst/>
          </a:prstGeom>
          <a:noFill/>
        </p:spPr>
      </p:pic>
      <p:pic>
        <p:nvPicPr>
          <p:cNvPr id="20484" name="Picture 4" descr="http://banabaditlou.homestead.com/tp.gif"/>
          <p:cNvPicPr>
            <a:picLocks noChangeAspect="1" noChangeArrowheads="1"/>
          </p:cNvPicPr>
          <p:nvPr/>
        </p:nvPicPr>
        <p:blipFill>
          <a:blip r:embed="rId6"/>
          <a:srcRect/>
          <a:stretch>
            <a:fillRect/>
          </a:stretch>
        </p:blipFill>
        <p:spPr bwMode="auto">
          <a:xfrm>
            <a:off x="155575" y="549275"/>
            <a:ext cx="285750" cy="285750"/>
          </a:xfrm>
          <a:prstGeom prst="rect">
            <a:avLst/>
          </a:prstGeom>
          <a:noFill/>
        </p:spPr>
      </p:pic>
      <p:sp>
        <p:nvSpPr>
          <p:cNvPr id="20485" name="Rectangle 5"/>
          <p:cNvSpPr>
            <a:spLocks noChangeArrowheads="1"/>
          </p:cNvSpPr>
          <p:nvPr/>
        </p:nvSpPr>
        <p:spPr bwMode="auto">
          <a:xfrm>
            <a:off x="107504" y="3723878"/>
            <a:ext cx="2207656" cy="738664"/>
          </a:xfrm>
          <a:prstGeom prst="rect">
            <a:avLst/>
          </a:prstGeom>
          <a:solidFill>
            <a:srgbClr val="00B0F0">
              <a:alpha val="50000"/>
            </a:srgbClr>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rPr>
              <a:t>E-mails: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hlinkClick r:id="rId7"/>
              </a:rPr>
              <a:t>banabaditlou@gmail.com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4CE53"/>
                </a:solidFill>
                <a:effectLst/>
                <a:latin typeface=" sans-serif"/>
                <a:cs typeface="Arial" pitchFamily="34" charset="0"/>
                <a:hlinkClick r:id="rId8"/>
              </a:rPr>
              <a:t>mareko.svd@info.bw</a:t>
            </a:r>
            <a:endParaRPr kumimoji="0" lang="en-US" sz="1800" b="0" i="0" u="none" strike="noStrike" cap="none" normalizeH="0" baseline="0" dirty="0" smtClean="0">
              <a:ln>
                <a:noFill/>
              </a:ln>
              <a:solidFill>
                <a:srgbClr val="F4CE53"/>
              </a:solidFill>
              <a:effectLst/>
              <a:latin typeface=" sans-serif"/>
              <a:cs typeface="Arial" pitchFamily="34" charset="0"/>
            </a:endParaRPr>
          </a:p>
        </p:txBody>
      </p:sp>
      <p:pic>
        <p:nvPicPr>
          <p:cNvPr id="20486" name="Picture 6" descr="http://banabaditlou.homestead.com/tp.gif"/>
          <p:cNvPicPr>
            <a:picLocks noChangeAspect="1" noChangeArrowheads="1"/>
          </p:cNvPicPr>
          <p:nvPr/>
        </p:nvPicPr>
        <p:blipFill>
          <a:blip r:embed="rId6"/>
          <a:srcRect/>
          <a:stretch>
            <a:fillRect/>
          </a:stretch>
        </p:blipFill>
        <p:spPr bwMode="auto">
          <a:xfrm>
            <a:off x="155575" y="-274638"/>
            <a:ext cx="285750" cy="285751"/>
          </a:xfrm>
          <a:prstGeom prst="rect">
            <a:avLst/>
          </a:prstGeom>
          <a:noFill/>
        </p:spPr>
      </p:pic>
      <p:pic>
        <p:nvPicPr>
          <p:cNvPr id="20487" name="Picture 7" descr="http://banabaditlou.homestead.com/tp.gif"/>
          <p:cNvPicPr>
            <a:picLocks noChangeAspect="1" noChangeArrowheads="1"/>
          </p:cNvPicPr>
          <p:nvPr/>
        </p:nvPicPr>
        <p:blipFill>
          <a:blip r:embed="rId6"/>
          <a:srcRect/>
          <a:stretch>
            <a:fillRect/>
          </a:stretch>
        </p:blipFill>
        <p:spPr bwMode="auto">
          <a:xfrm>
            <a:off x="155575" y="274638"/>
            <a:ext cx="285750" cy="285750"/>
          </a:xfrm>
          <a:prstGeom prst="rect">
            <a:avLst/>
          </a:prstGeom>
          <a:noFill/>
        </p:spPr>
      </p:pic>
      <p:sp>
        <p:nvSpPr>
          <p:cNvPr id="14" name="TextBox 13">
            <a:hlinkClick r:id="rId9"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1"/>
                                        </p:tgtEl>
                                        <p:attrNameLst>
                                          <p:attrName>style.visibility</p:attrName>
                                        </p:attrNameLst>
                                      </p:cBhvr>
                                      <p:to>
                                        <p:strVal val="visible"/>
                                      </p:to>
                                    </p:set>
                                    <p:anim calcmode="lin" valueType="num">
                                      <p:cBhvr additive="base">
                                        <p:cTn id="17" dur="500" fill="hold"/>
                                        <p:tgtEl>
                                          <p:spTgt spid="20481"/>
                                        </p:tgtEl>
                                        <p:attrNameLst>
                                          <p:attrName>ppt_x</p:attrName>
                                        </p:attrNameLst>
                                      </p:cBhvr>
                                      <p:tavLst>
                                        <p:tav tm="0">
                                          <p:val>
                                            <p:strVal val="#ppt_x"/>
                                          </p:val>
                                        </p:tav>
                                        <p:tav tm="100000">
                                          <p:val>
                                            <p:strVal val="#ppt_x"/>
                                          </p:val>
                                        </p:tav>
                                      </p:tavLst>
                                    </p:anim>
                                    <p:anim calcmode="lin" valueType="num">
                                      <p:cBhvr additive="base">
                                        <p:cTn id="18" dur="500" fill="hold"/>
                                        <p:tgtEl>
                                          <p:spTgt spid="2048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485"/>
                                        </p:tgtEl>
                                        <p:attrNameLst>
                                          <p:attrName>style.visibility</p:attrName>
                                        </p:attrNameLst>
                                      </p:cBhvr>
                                      <p:to>
                                        <p:strVal val="visible"/>
                                      </p:to>
                                    </p:set>
                                    <p:anim calcmode="lin" valueType="num">
                                      <p:cBhvr additive="base">
                                        <p:cTn id="22" dur="500" fill="hold"/>
                                        <p:tgtEl>
                                          <p:spTgt spid="20485"/>
                                        </p:tgtEl>
                                        <p:attrNameLst>
                                          <p:attrName>ppt_x</p:attrName>
                                        </p:attrNameLst>
                                      </p:cBhvr>
                                      <p:tavLst>
                                        <p:tav tm="0">
                                          <p:val>
                                            <p:strVal val="#ppt_x"/>
                                          </p:val>
                                        </p:tav>
                                        <p:tav tm="100000">
                                          <p:val>
                                            <p:strVal val="#ppt_x"/>
                                          </p:val>
                                        </p:tav>
                                      </p:tavLst>
                                    </p:anim>
                                    <p:anim calcmode="lin" valueType="num">
                                      <p:cBhvr additive="base">
                                        <p:cTn id="23" dur="500" fill="hold"/>
                                        <p:tgtEl>
                                          <p:spTgt spid="2048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9" fill="hold" grpId="1"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0-#ppt_w/2"/>
                                          </p:val>
                                        </p:tav>
                                        <p:tav tm="100000">
                                          <p:val>
                                            <p:strVal val="#ppt_x"/>
                                          </p:val>
                                        </p:tav>
                                      </p:tavLst>
                                    </p:anim>
                                    <p:anim calcmode="lin" valueType="num">
                                      <p:cBhvr additive="base">
                                        <p:cTn id="28" dur="10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8" presetClass="emph" presetSubtype="0" fill="hold" grpId="0" nodeType="afterEffect">
                                  <p:stCondLst>
                                    <p:cond delay="0"/>
                                  </p:stCondLst>
                                  <p:childTnLst>
                                    <p:animRot by="21600000">
                                      <p:cBhvr>
                                        <p:cTn id="3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6" grpId="0" animBg="1"/>
      <p:bldP spid="20481" grpId="0"/>
      <p:bldP spid="204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755576" y="4681835"/>
            <a:ext cx="4968552" cy="461665"/>
          </a:xfrm>
          <a:prstGeom prst="rect">
            <a:avLst/>
          </a:prstGeom>
          <a:noFill/>
        </p:spPr>
        <p:txBody>
          <a:bodyPr wrap="square" rtlCol="0">
            <a:spAutoFit/>
          </a:bodyPr>
          <a:lstStyle/>
          <a:p>
            <a:pPr algn="ctr"/>
            <a:r>
              <a:rPr lang="en-GB" sz="2400" b="1" dirty="0" smtClean="0">
                <a:latin typeface="Comic Sans MS" pitchFamily="66" charset="0"/>
              </a:rPr>
              <a:t>Conservation </a:t>
            </a:r>
            <a:r>
              <a:rPr lang="en-GB" dirty="0" smtClean="0">
                <a:latin typeface="Comic Sans MS" pitchFamily="66" charset="0"/>
              </a:rPr>
              <a:t>and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18433" name="Rectangle 1"/>
          <p:cNvSpPr>
            <a:spLocks noChangeArrowheads="1"/>
          </p:cNvSpPr>
          <p:nvPr/>
        </p:nvSpPr>
        <p:spPr bwMode="auto">
          <a:xfrm>
            <a:off x="0" y="0"/>
            <a:ext cx="9144000" cy="4401205"/>
          </a:xfrm>
          <a:prstGeom prst="rect">
            <a:avLst/>
          </a:prstGeom>
          <a:solidFill>
            <a:srgbClr val="333300">
              <a:alpha val="75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Botswana is one of the few remaining places in Africa with vast areas of incredible wilderness and wildlife. It is a treasure that many people from around the world come to see. The country has become one of the prime safari destinations with booming tourism industry. And yet, on the fringes of these areas there are people, whom most of the visitors would never see, people of this country, owners and custodians of those wonders of nature.</a:t>
            </a:r>
            <a:endParaRPr kumimoji="0" lang="en-GB" sz="14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However, many of them still do not benefit from the opportunities around them, especially many young people - out of school, unemployed, living in poverty and desperation, sometimes pushing them into prostitution, crime, alcohol and drug abuse, sexual irresponsibility and so often HIV-AIDS.</a:t>
            </a:r>
            <a:endParaRPr kumimoji="0" lang="en-GB" sz="14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The true victims of this situation are children.</a:t>
            </a:r>
            <a:endParaRPr kumimoji="0" lang="en-GB" sz="14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Most of them have never been to the national parks to see their fascinating animals. So, </a:t>
            </a:r>
            <a:r>
              <a:rPr lang="en-GB" sz="1400" i="1" dirty="0" smtClean="0">
                <a:solidFill>
                  <a:schemeClr val="accent3">
                    <a:lumMod val="60000"/>
                    <a:lumOff val="40000"/>
                  </a:schemeClr>
                </a:solidFill>
                <a:latin typeface="Arial" pitchFamily="34" charset="0"/>
                <a:ea typeface="Calibri" pitchFamily="34" charset="0"/>
                <a:cs typeface="Times New Roman" pitchFamily="18" charset="0"/>
              </a:rPr>
              <a:t>’’</a:t>
            </a:r>
            <a:r>
              <a:rPr kumimoji="0" lang="en-GB" sz="1400" b="0" i="1"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why should they care about them, they are dangerous, they are for the rich and visitors...’’</a:t>
            </a:r>
            <a:endParaRPr kumimoji="0" lang="en-GB" sz="1400" b="0" i="1"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We have recognised, already some years ago, that true conservation efforts must be always accompanied by social and development </a:t>
            </a:r>
            <a:r>
              <a:rPr lang="en-GB" sz="1400" dirty="0" smtClean="0">
                <a:solidFill>
                  <a:schemeClr val="accent3">
                    <a:lumMod val="60000"/>
                    <a:lumOff val="40000"/>
                  </a:schemeClr>
                </a:solidFill>
                <a:latin typeface="Arial" pitchFamily="34" charset="0"/>
                <a:ea typeface="Calibri" pitchFamily="34" charset="0"/>
                <a:cs typeface="Times New Roman" pitchFamily="18" charset="0"/>
              </a:rPr>
              <a:t>work</a:t>
            </a: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 among the local population.</a:t>
            </a:r>
            <a:endParaRPr kumimoji="0" lang="en-GB" sz="14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By helping our children we are doing a long term conservation work, especially, if we help them to see the value of their animals, if we help them to own them and to appreciate them - among others, as a treasure and asset that might help many of them to have jobs in the future in the local tourism industry and necessary supporting services.</a:t>
            </a:r>
            <a:endParaRPr kumimoji="0" lang="en-GB" sz="14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accent3">
                    <a:lumMod val="60000"/>
                    <a:lumOff val="40000"/>
                  </a:schemeClr>
                </a:solidFill>
                <a:effectLst/>
                <a:latin typeface="Arial" pitchFamily="34" charset="0"/>
                <a:ea typeface="Calibri" pitchFamily="34" charset="0"/>
                <a:cs typeface="Times New Roman" pitchFamily="18" charset="0"/>
              </a:rPr>
              <a:t>We want to expose our children to the beauty of nature as an aesthetic value and not just dangerous threatening reality and potential source of bush meat. We dream that some of our children would become best safari guides, biologists, ornithologists, herpetologists, officials of the Wildlife Department, nature photographers and filmmakers. We believe there is no better way to ensure the success of a long term conservation of natural resources in Botswana, in Africa.</a:t>
            </a:r>
            <a:endParaRPr kumimoji="0" lang="en-GB" sz="14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p:txBody>
      </p:sp>
      <p:sp>
        <p:nvSpPr>
          <p:cNvPr id="6" name="TextBox 5">
            <a:hlinkClick r:id="rId5" action="ppaction://hlinksldjump"/>
          </p:cNvPr>
          <p:cNvSpPr txBox="1"/>
          <p:nvPr/>
        </p:nvSpPr>
        <p:spPr>
          <a:xfrm>
            <a:off x="0" y="437195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433"/>
                                        </p:tgtEl>
                                        <p:attrNameLst>
                                          <p:attrName>style.visibility</p:attrName>
                                        </p:attrNameLst>
                                      </p:cBhvr>
                                      <p:to>
                                        <p:strVal val="visible"/>
                                      </p:to>
                                    </p:set>
                                    <p:anim calcmode="lin" valueType="num">
                                      <p:cBhvr>
                                        <p:cTn id="12" dur="2000" fill="hold"/>
                                        <p:tgtEl>
                                          <p:spTgt spid="18433"/>
                                        </p:tgtEl>
                                        <p:attrNameLst>
                                          <p:attrName>ppt_w</p:attrName>
                                        </p:attrNameLst>
                                      </p:cBhvr>
                                      <p:tavLst>
                                        <p:tav tm="0">
                                          <p:val>
                                            <p:fltVal val="0"/>
                                          </p:val>
                                        </p:tav>
                                        <p:tav tm="100000">
                                          <p:val>
                                            <p:strVal val="#ppt_w"/>
                                          </p:val>
                                        </p:tav>
                                      </p:tavLst>
                                    </p:anim>
                                    <p:anim calcmode="lin" valueType="num">
                                      <p:cBhvr>
                                        <p:cTn id="13" dur="2000" fill="hold"/>
                                        <p:tgtEl>
                                          <p:spTgt spid="18433"/>
                                        </p:tgtEl>
                                        <p:attrNameLst>
                                          <p:attrName>ppt_h</p:attrName>
                                        </p:attrNameLst>
                                      </p:cBhvr>
                                      <p:tavLst>
                                        <p:tav tm="0">
                                          <p:val>
                                            <p:fltVal val="0"/>
                                          </p:val>
                                        </p:tav>
                                        <p:tav tm="100000">
                                          <p:val>
                                            <p:strVal val="#ppt_h"/>
                                          </p:val>
                                        </p:tav>
                                      </p:tavLst>
                                    </p:anim>
                                    <p:animEffect transition="in" filter="fade">
                                      <p:cBhvr>
                                        <p:cTn id="14" dur="2000"/>
                                        <p:tgtEl>
                                          <p:spTgt spid="18433"/>
                                        </p:tgtEl>
                                      </p:cBhvr>
                                    </p:animEffect>
                                  </p:childTnLst>
                                </p:cTn>
                              </p:par>
                            </p:childTnLst>
                          </p:cTn>
                        </p:par>
                        <p:par>
                          <p:cTn id="15" fill="hold">
                            <p:stCondLst>
                              <p:cond delay="4000"/>
                            </p:stCondLst>
                            <p:childTnLst>
                              <p:par>
                                <p:cTn id="16" presetID="2" presetClass="entr" presetSubtype="9" fill="hold" grpId="1"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0-#ppt_h/2"/>
                                          </p:val>
                                        </p:tav>
                                        <p:tav tm="100000">
                                          <p:val>
                                            <p:strVal val="#ppt_y"/>
                                          </p:val>
                                        </p:tav>
                                      </p:tavLst>
                                    </p:anim>
                                  </p:childTnLst>
                                </p:cTn>
                              </p:par>
                            </p:childTnLst>
                          </p:cTn>
                        </p:par>
                        <p:par>
                          <p:cTn id="20" fill="hold">
                            <p:stCondLst>
                              <p:cond delay="5000"/>
                            </p:stCondLst>
                            <p:childTnLst>
                              <p:par>
                                <p:cTn id="21" presetID="8" presetClass="emph" presetSubtype="0" fill="hold" grpId="0" nodeType="afterEffect">
                                  <p:stCondLst>
                                    <p:cond delay="0"/>
                                  </p:stCondLst>
                                  <p:childTnLst>
                                    <p:animRot by="21600000">
                                      <p:cBhvr>
                                        <p:cTn id="2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1"/>
      <p:bldP spid="184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4"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5"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6" name="TextBox 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7" name="TextBox 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9" name="TextBox 8">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10" name="TextBox 9">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11" name="TextBox 10">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12" name="TextBox 11">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13" name="TextBox 12">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14" name="TextBox 13">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15" name="TextBox 14">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16" name="TextBox 15">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17" name="TextBox 16">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18" name="TextBox 17">
            <a:hlinkClick r:id="rId18"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19" name="TextBox 18">
            <a:hlinkClick r:id="rId19"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20" name="TextBox 19">
            <a:hlinkClick r:id="rId20"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21" name="TextBox 20">
            <a:hlinkClick r:id="rId21"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24" name="TextBox 23">
            <a:hlinkClick r:id="rId22"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25" name="TextBox 24">
            <a:hlinkClick r:id="rId23"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
                                        </p:tgtEl>
                                        <p:attrNameLst>
                                          <p:attrName>r</p:attrName>
                                        </p:attrNameLst>
                                      </p:cBhvr>
                                    </p:animRot>
                                  </p:childTnLst>
                                </p:cTn>
                              </p:par>
                              <p:par>
                                <p:cTn id="12" presetID="2" presetClass="entr" presetSubtype="12" fill="hold" grpId="1"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pic>
        <p:nvPicPr>
          <p:cNvPr id="23" name="Picture 22" descr="Angela1.jpg"/>
          <p:cNvPicPr>
            <a:picLocks noChangeAspect="1"/>
          </p:cNvPicPr>
          <p:nvPr/>
        </p:nvPicPr>
        <p:blipFill>
          <a:blip r:embed="rId6" cstate="screen"/>
          <a:stretch>
            <a:fillRect/>
          </a:stretch>
        </p:blipFill>
        <p:spPr>
          <a:xfrm>
            <a:off x="179512" y="339502"/>
            <a:ext cx="4824536" cy="3618402"/>
          </a:xfrm>
          <a:prstGeom prst="rect">
            <a:avLst/>
          </a:prstGeom>
        </p:spPr>
      </p:pic>
      <p:pic>
        <p:nvPicPr>
          <p:cNvPr id="26" name="Picture 25" descr="bbd1c (4).jpg"/>
          <p:cNvPicPr>
            <a:picLocks noChangeAspect="1"/>
          </p:cNvPicPr>
          <p:nvPr/>
        </p:nvPicPr>
        <p:blipFill>
          <a:blip r:embed="rId7" cstate="screen"/>
          <a:stretch>
            <a:fillRect/>
          </a:stretch>
        </p:blipFill>
        <p:spPr>
          <a:xfrm>
            <a:off x="5359804" y="195486"/>
            <a:ext cx="2400267" cy="3384376"/>
          </a:xfrm>
          <a:prstGeom prst="rect">
            <a:avLst/>
          </a:prstGeom>
        </p:spPr>
      </p:pic>
      <p:sp>
        <p:nvSpPr>
          <p:cNvPr id="27" name="Right Arrow 26">
            <a:hlinkClick r:id="rId8"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TextBox 27">
            <a:hlinkClick r:id="rId9" action="ppaction://hlinksldjump"/>
          </p:cNvPr>
          <p:cNvSpPr txBox="1"/>
          <p:nvPr/>
        </p:nvSpPr>
        <p:spPr>
          <a:xfrm>
            <a:off x="2195736"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9" name="TextBox 28">
            <a:hlinkClick r:id="rId10"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30" name="TextBox 29">
            <a:hlinkClick r:id="rId11"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31" name="TextBox 30">
            <a:hlinkClick r:id="rId12"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2" name="TextBox 31">
            <a:hlinkClick r:id="rId13"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3" name="TextBox 32">
            <a:hlinkClick r:id="rId14"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4" name="TextBox 33">
            <a:hlinkClick r:id="rId15"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5" name="TextBox 34">
            <a:hlinkClick r:id="rId16"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6" name="TextBox 35">
            <a:hlinkClick r:id="rId17"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7" name="TextBox 36">
            <a:hlinkClick r:id="rId18"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8" name="TextBox 37">
            <a:hlinkClick r:id="rId19"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40" name="TextBox 39">
            <a:hlinkClick r:id="rId20"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41" name="TextBox 40">
            <a:hlinkClick r:id="rId21"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2" name="TextBox 41">
            <a:hlinkClick r:id="rId22"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3" name="TextBox 42">
            <a:hlinkClick r:id="rId23"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4" name="TextBox 43">
            <a:hlinkClick r:id="rId24"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sp>
        <p:nvSpPr>
          <p:cNvPr id="25" name="TextBox 24">
            <a:hlinkClick r:id="rId25"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45" name="TextBox 44"/>
          <p:cNvSpPr txBox="1"/>
          <p:nvPr/>
        </p:nvSpPr>
        <p:spPr>
          <a:xfrm>
            <a:off x="3275856" y="4299942"/>
            <a:ext cx="5868144" cy="307777"/>
          </a:xfrm>
          <a:prstGeom prst="rect">
            <a:avLst/>
          </a:prstGeom>
          <a:noFill/>
        </p:spPr>
        <p:txBody>
          <a:bodyPr wrap="square" rtlCol="0">
            <a:spAutoFit/>
          </a:bodyPr>
          <a:lstStyle/>
          <a:p>
            <a:r>
              <a:rPr lang="en-GB" sz="1400" b="1" dirty="0" smtClean="0"/>
              <a:t>Some of our children are really hungry..., but not only for food...</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48" name="Picture 47" descr="DSC00866.jpg"/>
          <p:cNvPicPr>
            <a:picLocks noChangeAspect="1"/>
          </p:cNvPicPr>
          <p:nvPr/>
        </p:nvPicPr>
        <p:blipFill>
          <a:blip r:embed="rId4" cstate="screen"/>
          <a:stretch>
            <a:fillRect/>
          </a:stretch>
        </p:blipFill>
        <p:spPr>
          <a:xfrm>
            <a:off x="7045456" y="0"/>
            <a:ext cx="2098543" cy="3147814"/>
          </a:xfrm>
          <a:prstGeom prst="rect">
            <a:avLst/>
          </a:prstGeom>
        </p:spPr>
      </p:pic>
      <p:pic>
        <p:nvPicPr>
          <p:cNvPr id="51" name="Picture 50" descr="DSC04287.JPG"/>
          <p:cNvPicPr>
            <a:picLocks noChangeAspect="1"/>
          </p:cNvPicPr>
          <p:nvPr/>
        </p:nvPicPr>
        <p:blipFill>
          <a:blip r:embed="rId5" cstate="screen"/>
          <a:stretch>
            <a:fillRect/>
          </a:stretch>
        </p:blipFill>
        <p:spPr>
          <a:xfrm rot="5400000">
            <a:off x="6678314" y="2677813"/>
            <a:ext cx="2958824" cy="1972549"/>
          </a:xfrm>
          <a:prstGeom prst="rect">
            <a:avLst/>
          </a:prstGeom>
        </p:spPr>
      </p:pic>
      <p:sp>
        <p:nvSpPr>
          <p:cNvPr id="3" name="Right Arrow 2">
            <a:hlinkClick r:id="rId6"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7"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8"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9"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10" action="ppaction://hlinksldjump"/>
          </p:cNvPr>
          <p:cNvSpPr txBox="1"/>
          <p:nvPr/>
        </p:nvSpPr>
        <p:spPr>
          <a:xfrm>
            <a:off x="2483768"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11"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2"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3"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4"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5"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6"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7"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8"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9"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20"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1"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2"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3"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4"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0896.jpg"/>
          <p:cNvPicPr>
            <a:picLocks noChangeAspect="1"/>
          </p:cNvPicPr>
          <p:nvPr/>
        </p:nvPicPr>
        <p:blipFill>
          <a:blip r:embed="rId25" cstate="screen"/>
          <a:stretch>
            <a:fillRect/>
          </a:stretch>
        </p:blipFill>
        <p:spPr>
          <a:xfrm>
            <a:off x="0" y="0"/>
            <a:ext cx="1260000" cy="1890000"/>
          </a:xfrm>
          <a:prstGeom prst="rect">
            <a:avLst/>
          </a:prstGeom>
        </p:spPr>
      </p:pic>
      <p:pic>
        <p:nvPicPr>
          <p:cNvPr id="44" name="Picture 43" descr="DSC00899.jpg"/>
          <p:cNvPicPr>
            <a:picLocks noChangeAspect="1"/>
          </p:cNvPicPr>
          <p:nvPr/>
        </p:nvPicPr>
        <p:blipFill>
          <a:blip r:embed="rId26" cstate="screen"/>
          <a:stretch>
            <a:fillRect/>
          </a:stretch>
        </p:blipFill>
        <p:spPr>
          <a:xfrm>
            <a:off x="1259632" y="0"/>
            <a:ext cx="1260000" cy="1772400"/>
          </a:xfrm>
          <a:prstGeom prst="rect">
            <a:avLst/>
          </a:prstGeom>
        </p:spPr>
      </p:pic>
      <p:pic>
        <p:nvPicPr>
          <p:cNvPr id="45" name="Picture 44" descr="DSC00902.jpg"/>
          <p:cNvPicPr>
            <a:picLocks noChangeAspect="1"/>
          </p:cNvPicPr>
          <p:nvPr/>
        </p:nvPicPr>
        <p:blipFill>
          <a:blip r:embed="rId27" cstate="screen"/>
          <a:stretch>
            <a:fillRect/>
          </a:stretch>
        </p:blipFill>
        <p:spPr>
          <a:xfrm>
            <a:off x="2483768" y="0"/>
            <a:ext cx="1260000" cy="1848000"/>
          </a:xfrm>
          <a:prstGeom prst="rect">
            <a:avLst/>
          </a:prstGeom>
        </p:spPr>
      </p:pic>
      <p:pic>
        <p:nvPicPr>
          <p:cNvPr id="46" name="Picture 45" descr="DSC00862.jpg"/>
          <p:cNvPicPr>
            <a:picLocks noChangeAspect="1"/>
          </p:cNvPicPr>
          <p:nvPr/>
        </p:nvPicPr>
        <p:blipFill>
          <a:blip r:embed="rId28" cstate="screen"/>
          <a:stretch>
            <a:fillRect/>
          </a:stretch>
        </p:blipFill>
        <p:spPr>
          <a:xfrm>
            <a:off x="3635896" y="0"/>
            <a:ext cx="1796922" cy="3363838"/>
          </a:xfrm>
          <a:prstGeom prst="rect">
            <a:avLst/>
          </a:prstGeom>
        </p:spPr>
      </p:pic>
      <p:pic>
        <p:nvPicPr>
          <p:cNvPr id="47" name="Picture 46" descr="DSC00858.jpg"/>
          <p:cNvPicPr>
            <a:picLocks noChangeAspect="1"/>
          </p:cNvPicPr>
          <p:nvPr/>
        </p:nvPicPr>
        <p:blipFill>
          <a:blip r:embed="rId29" cstate="screen"/>
          <a:stretch>
            <a:fillRect/>
          </a:stretch>
        </p:blipFill>
        <p:spPr>
          <a:xfrm>
            <a:off x="5148064" y="0"/>
            <a:ext cx="2381525" cy="3219822"/>
          </a:xfrm>
          <a:prstGeom prst="rect">
            <a:avLst/>
          </a:prstGeom>
        </p:spPr>
      </p:pic>
      <p:pic>
        <p:nvPicPr>
          <p:cNvPr id="49" name="Picture 48" descr="DSC00972.jpg"/>
          <p:cNvPicPr>
            <a:picLocks noChangeAspect="1"/>
          </p:cNvPicPr>
          <p:nvPr/>
        </p:nvPicPr>
        <p:blipFill>
          <a:blip r:embed="rId30" cstate="screen"/>
          <a:stretch>
            <a:fillRect/>
          </a:stretch>
        </p:blipFill>
        <p:spPr>
          <a:xfrm>
            <a:off x="0" y="1851670"/>
            <a:ext cx="3680409" cy="1656184"/>
          </a:xfrm>
          <a:prstGeom prst="rect">
            <a:avLst/>
          </a:prstGeom>
        </p:spPr>
      </p:pic>
      <p:sp>
        <p:nvSpPr>
          <p:cNvPr id="52" name="TextBox 51"/>
          <p:cNvSpPr txBox="1"/>
          <p:nvPr/>
        </p:nvSpPr>
        <p:spPr>
          <a:xfrm>
            <a:off x="2195736" y="3795886"/>
            <a:ext cx="4104456" cy="369332"/>
          </a:xfrm>
          <a:prstGeom prst="rect">
            <a:avLst/>
          </a:prstGeom>
          <a:solidFill>
            <a:schemeClr val="accent1">
              <a:lumMod val="60000"/>
              <a:lumOff val="40000"/>
            </a:schemeClr>
          </a:solidFill>
        </p:spPr>
        <p:txBody>
          <a:bodyPr wrap="square" rtlCol="0">
            <a:spAutoFit/>
          </a:bodyPr>
          <a:lstStyle/>
          <a:p>
            <a:pPr algn="ctr"/>
            <a:r>
              <a:rPr lang="en-GB" dirty="0" smtClean="0"/>
              <a:t>Some of our children are real characters!</a:t>
            </a:r>
            <a:endParaRPr lang="en-GB" dirty="0"/>
          </a:p>
        </p:txBody>
      </p:sp>
      <p:sp>
        <p:nvSpPr>
          <p:cNvPr id="50" name="TextBox 49">
            <a:hlinkClick r:id="rId31"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43" name="Picture 42" descr="DSC04314.JPG"/>
          <p:cNvPicPr>
            <a:picLocks noChangeAspect="1"/>
          </p:cNvPicPr>
          <p:nvPr/>
        </p:nvPicPr>
        <p:blipFill>
          <a:blip r:embed="rId4" cstate="screen"/>
          <a:stretch>
            <a:fillRect/>
          </a:stretch>
        </p:blipFill>
        <p:spPr>
          <a:xfrm rot="4911305">
            <a:off x="-339417" y="941009"/>
            <a:ext cx="4505697" cy="3003798"/>
          </a:xfrm>
          <a:prstGeom prst="rect">
            <a:avLst/>
          </a:prstGeom>
        </p:spPr>
      </p:pic>
      <p:sp>
        <p:nvSpPr>
          <p:cNvPr id="3" name="Right Arrow 2">
            <a:hlinkClick r:id="rId5"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7"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8"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9"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10" action="ppaction://hlinksldjump"/>
          </p:cNvPr>
          <p:cNvSpPr txBox="1"/>
          <p:nvPr/>
        </p:nvSpPr>
        <p:spPr>
          <a:xfrm>
            <a:off x="2771800"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1"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2"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3"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4"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5"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6"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7"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8"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9"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0"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1"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2"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3"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4" name="Picture 43" descr="DSC04305.JPG"/>
          <p:cNvPicPr>
            <a:picLocks noChangeAspect="1"/>
          </p:cNvPicPr>
          <p:nvPr/>
        </p:nvPicPr>
        <p:blipFill>
          <a:blip r:embed="rId24" cstate="screen"/>
          <a:stretch>
            <a:fillRect/>
          </a:stretch>
        </p:blipFill>
        <p:spPr>
          <a:xfrm>
            <a:off x="3563888" y="339502"/>
            <a:ext cx="5081761" cy="3387841"/>
          </a:xfrm>
          <a:prstGeom prst="rect">
            <a:avLst/>
          </a:prstGeom>
        </p:spPr>
      </p:pic>
      <p:sp>
        <p:nvSpPr>
          <p:cNvPr id="24" name="TextBox 23">
            <a:hlinkClick r:id="rId25"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25" name="TextBox 24"/>
          <p:cNvSpPr txBox="1"/>
          <p:nvPr/>
        </p:nvSpPr>
        <p:spPr>
          <a:xfrm>
            <a:off x="3851920" y="4227934"/>
            <a:ext cx="5184576" cy="369332"/>
          </a:xfrm>
          <a:prstGeom prst="rect">
            <a:avLst/>
          </a:prstGeom>
          <a:noFill/>
        </p:spPr>
        <p:txBody>
          <a:bodyPr wrap="square" rtlCol="0">
            <a:spAutoFit/>
          </a:bodyPr>
          <a:lstStyle/>
          <a:p>
            <a:r>
              <a:rPr lang="en-GB" dirty="0" smtClean="0"/>
              <a:t>Most of the time they spent on the streets...</a:t>
            </a:r>
            <a:endParaRPr lang="en-GB"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4363.JPG"/>
          <p:cNvPicPr>
            <a:picLocks noChangeAspect="1"/>
          </p:cNvPicPr>
          <p:nvPr/>
        </p:nvPicPr>
        <p:blipFill>
          <a:blip r:embed="rId23" cstate="screen">
            <a:lum bright="-5000"/>
          </a:blip>
          <a:stretch>
            <a:fillRect/>
          </a:stretch>
        </p:blipFill>
        <p:spPr>
          <a:xfrm rot="20905533">
            <a:off x="-573069" y="544950"/>
            <a:ext cx="4505697" cy="3003798"/>
          </a:xfrm>
          <a:prstGeom prst="rect">
            <a:avLst/>
          </a:prstGeom>
        </p:spPr>
      </p:pic>
      <p:pic>
        <p:nvPicPr>
          <p:cNvPr id="44" name="Picture 43" descr="DSC04360.JPG"/>
          <p:cNvPicPr>
            <a:picLocks noChangeAspect="1"/>
          </p:cNvPicPr>
          <p:nvPr/>
        </p:nvPicPr>
        <p:blipFill>
          <a:blip r:embed="rId24" cstate="screen"/>
          <a:stretch>
            <a:fillRect/>
          </a:stretch>
        </p:blipFill>
        <p:spPr>
          <a:xfrm rot="6278468">
            <a:off x="5903571" y="1096775"/>
            <a:ext cx="3533589" cy="2355726"/>
          </a:xfrm>
          <a:prstGeom prst="rect">
            <a:avLst/>
          </a:prstGeom>
        </p:spPr>
      </p:pic>
      <p:pic>
        <p:nvPicPr>
          <p:cNvPr id="45" name="Picture 44" descr="DSC04441.JPG"/>
          <p:cNvPicPr>
            <a:picLocks noChangeAspect="1"/>
          </p:cNvPicPr>
          <p:nvPr/>
        </p:nvPicPr>
        <p:blipFill>
          <a:blip r:embed="rId25" cstate="screen"/>
          <a:stretch>
            <a:fillRect/>
          </a:stretch>
        </p:blipFill>
        <p:spPr>
          <a:xfrm rot="5400000">
            <a:off x="3473012" y="862426"/>
            <a:ext cx="3569593" cy="2379729"/>
          </a:xfrm>
          <a:prstGeom prst="rect">
            <a:avLst/>
          </a:prstGeom>
        </p:spPr>
      </p:pic>
      <p:sp>
        <p:nvSpPr>
          <p:cNvPr id="25" name="TextBox 24">
            <a:hlinkClick r:id="rId26"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46" name="TextBox 45"/>
          <p:cNvSpPr txBox="1"/>
          <p:nvPr/>
        </p:nvSpPr>
        <p:spPr>
          <a:xfrm>
            <a:off x="2231232" y="4299942"/>
            <a:ext cx="6912768" cy="307777"/>
          </a:xfrm>
          <a:prstGeom prst="rect">
            <a:avLst/>
          </a:prstGeom>
          <a:noFill/>
        </p:spPr>
        <p:txBody>
          <a:bodyPr wrap="square" rtlCol="0">
            <a:spAutoFit/>
          </a:bodyPr>
          <a:lstStyle/>
          <a:p>
            <a:r>
              <a:rPr lang="en-GB" sz="1400" b="1" dirty="0" smtClean="0"/>
              <a:t>Many are bright and smart – but often they fail in school..., or worse – learn wrong things...</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44" name="Picture 43" descr="DSC00890.JPG"/>
          <p:cNvPicPr>
            <a:picLocks noChangeAspect="1"/>
          </p:cNvPicPr>
          <p:nvPr/>
        </p:nvPicPr>
        <p:blipFill>
          <a:blip r:embed="rId4" cstate="screen"/>
          <a:srcRect/>
          <a:stretch>
            <a:fillRect/>
          </a:stretch>
        </p:blipFill>
        <p:spPr>
          <a:xfrm>
            <a:off x="4283968" y="1059582"/>
            <a:ext cx="5297785" cy="3507854"/>
          </a:xfrm>
          <a:prstGeom prst="rect">
            <a:avLst/>
          </a:prstGeom>
        </p:spPr>
      </p:pic>
      <p:pic>
        <p:nvPicPr>
          <p:cNvPr id="43" name="Picture 42" descr="DSC05334.JPG"/>
          <p:cNvPicPr>
            <a:picLocks noChangeAspect="1"/>
          </p:cNvPicPr>
          <p:nvPr/>
        </p:nvPicPr>
        <p:blipFill>
          <a:blip r:embed="rId5" cstate="screen"/>
          <a:srcRect/>
          <a:stretch>
            <a:fillRect/>
          </a:stretch>
        </p:blipFill>
        <p:spPr>
          <a:xfrm rot="20417718">
            <a:off x="-310998" y="85009"/>
            <a:ext cx="5446484" cy="3161888"/>
          </a:xfrm>
          <a:prstGeom prst="rect">
            <a:avLst/>
          </a:prstGeom>
          <a:ln>
            <a:noFill/>
          </a:ln>
          <a:effectLst>
            <a:softEdge rad="112500"/>
          </a:effectLst>
        </p:spPr>
      </p:pic>
      <p:pic>
        <p:nvPicPr>
          <p:cNvPr id="45" name="Picture 44" descr="DSC00900.JPG"/>
          <p:cNvPicPr>
            <a:picLocks noChangeAspect="1"/>
          </p:cNvPicPr>
          <p:nvPr/>
        </p:nvPicPr>
        <p:blipFill>
          <a:blip r:embed="rId6" cstate="screen"/>
          <a:stretch>
            <a:fillRect/>
          </a:stretch>
        </p:blipFill>
        <p:spPr>
          <a:xfrm rot="4838972">
            <a:off x="1527822" y="2701891"/>
            <a:ext cx="2624836" cy="1749891"/>
          </a:xfrm>
          <a:prstGeom prst="rect">
            <a:avLst/>
          </a:prstGeom>
          <a:ln>
            <a:noFill/>
          </a:ln>
          <a:effectLst>
            <a:softEdge rad="112500"/>
          </a:effectLst>
        </p:spPr>
      </p:pic>
      <p:sp>
        <p:nvSpPr>
          <p:cNvPr id="3" name="Right Arrow 2">
            <a:hlinkClick r:id="rId7"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8"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9"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10"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11"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12"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3"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4" action="ppaction://hlinksldjump"/>
          </p:cNvPr>
          <p:cNvSpPr txBox="1"/>
          <p:nvPr/>
        </p:nvSpPr>
        <p:spPr>
          <a:xfrm>
            <a:off x="3347864"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5"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6"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7"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8"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9"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20"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21"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2"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3"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4"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5"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sp>
        <p:nvSpPr>
          <p:cNvPr id="25" name="TextBox 24">
            <a:hlinkClick r:id="rId26"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37" name="TextBox 36"/>
          <p:cNvSpPr txBox="1"/>
          <p:nvPr/>
        </p:nvSpPr>
        <p:spPr>
          <a:xfrm>
            <a:off x="5148064" y="195486"/>
            <a:ext cx="3168352" cy="523220"/>
          </a:xfrm>
          <a:prstGeom prst="rect">
            <a:avLst/>
          </a:prstGeom>
          <a:solidFill>
            <a:schemeClr val="accent3">
              <a:lumMod val="50000"/>
            </a:schemeClr>
          </a:solidFill>
        </p:spPr>
        <p:txBody>
          <a:bodyPr wrap="square" rtlCol="0">
            <a:spAutoFit/>
          </a:bodyPr>
          <a:lstStyle/>
          <a:p>
            <a:pPr algn="ctr"/>
            <a:r>
              <a:rPr lang="en-GB" sz="1400" dirty="0" smtClean="0"/>
              <a:t>Given the chance they respond quickly, </a:t>
            </a:r>
          </a:p>
          <a:p>
            <a:pPr algn="ctr"/>
            <a:r>
              <a:rPr lang="en-GB" sz="1400" dirty="0" smtClean="0"/>
              <a:t>they like doing things together. </a:t>
            </a:r>
            <a:endParaRPr lang="en-GB" sz="14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44" name="Picture 43" descr="DSC00930.JPG"/>
          <p:cNvPicPr>
            <a:picLocks noChangeAspect="1"/>
          </p:cNvPicPr>
          <p:nvPr/>
        </p:nvPicPr>
        <p:blipFill>
          <a:blip r:embed="rId4" cstate="screen"/>
          <a:srcRect/>
          <a:stretch>
            <a:fillRect/>
          </a:stretch>
        </p:blipFill>
        <p:spPr>
          <a:xfrm>
            <a:off x="3491880" y="0"/>
            <a:ext cx="4361681" cy="2280253"/>
          </a:xfrm>
          <a:prstGeom prst="rect">
            <a:avLst/>
          </a:prstGeom>
        </p:spPr>
      </p:pic>
      <p:pic>
        <p:nvPicPr>
          <p:cNvPr id="45" name="Picture 44" descr="DSC00998.JPG"/>
          <p:cNvPicPr>
            <a:picLocks noChangeAspect="1"/>
          </p:cNvPicPr>
          <p:nvPr/>
        </p:nvPicPr>
        <p:blipFill>
          <a:blip r:embed="rId5" cstate="screen"/>
          <a:stretch>
            <a:fillRect/>
          </a:stretch>
        </p:blipFill>
        <p:spPr>
          <a:xfrm rot="6409456">
            <a:off x="5919790" y="1739706"/>
            <a:ext cx="3311439" cy="2207626"/>
          </a:xfrm>
          <a:prstGeom prst="rect">
            <a:avLst/>
          </a:prstGeom>
        </p:spPr>
      </p:pic>
      <p:sp>
        <p:nvSpPr>
          <p:cNvPr id="3" name="Right Arrow 2">
            <a:hlinkClick r:id="rId6"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7"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8"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9"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10"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11"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2" action="ppaction://hlinksldjump"/>
          </p:cNvPr>
          <p:cNvSpPr txBox="1"/>
          <p:nvPr/>
        </p:nvSpPr>
        <p:spPr>
          <a:xfrm>
            <a:off x="3635896"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6</a:t>
            </a:r>
            <a:endParaRPr lang="en-GB" sz="1200" dirty="0"/>
          </a:p>
        </p:txBody>
      </p:sp>
      <p:sp>
        <p:nvSpPr>
          <p:cNvPr id="30" name="TextBox 29">
            <a:hlinkClick r:id="rId13"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4"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5"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6"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7"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8"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9"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20"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1"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2"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3"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4"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0898.JPG"/>
          <p:cNvPicPr>
            <a:picLocks noChangeAspect="1"/>
          </p:cNvPicPr>
          <p:nvPr/>
        </p:nvPicPr>
        <p:blipFill>
          <a:blip r:embed="rId25" cstate="screen"/>
          <a:srcRect/>
          <a:stretch>
            <a:fillRect/>
          </a:stretch>
        </p:blipFill>
        <p:spPr>
          <a:xfrm rot="4931424">
            <a:off x="-458759" y="435238"/>
            <a:ext cx="4516656" cy="3579862"/>
          </a:xfrm>
          <a:prstGeom prst="rect">
            <a:avLst/>
          </a:prstGeom>
        </p:spPr>
      </p:pic>
      <p:pic>
        <p:nvPicPr>
          <p:cNvPr id="46" name="Picture 45" descr="DSC00869.JPG"/>
          <p:cNvPicPr>
            <a:picLocks noChangeAspect="1"/>
          </p:cNvPicPr>
          <p:nvPr/>
        </p:nvPicPr>
        <p:blipFill>
          <a:blip r:embed="rId26" cstate="screen"/>
          <a:srcRect/>
          <a:stretch>
            <a:fillRect/>
          </a:stretch>
        </p:blipFill>
        <p:spPr>
          <a:xfrm rot="5400000">
            <a:off x="3671899" y="2391731"/>
            <a:ext cx="2448273" cy="1944216"/>
          </a:xfrm>
          <a:prstGeom prst="rect">
            <a:avLst/>
          </a:prstGeom>
        </p:spPr>
      </p:pic>
      <p:sp>
        <p:nvSpPr>
          <p:cNvPr id="47" name="TextBox 46">
            <a:hlinkClick r:id="rId27"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364088" y="0"/>
            <a:ext cx="37799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 response of the Catholic Community to the growing problem</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of</a:t>
            </a:r>
            <a:r>
              <a:rPr lang="en-GB" sz="1000" dirty="0" smtClean="0">
                <a:latin typeface="Arial" pitchFamily="34" charset="0"/>
                <a:cs typeface="Arial" pitchFamily="34" charset="0"/>
              </a:rPr>
              <a:t> </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orphaned, hungry, neglected, malnourished, abused,</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HIV infected, dying of AIDS</a:t>
            </a:r>
            <a:endParaRPr lang="en-GB" sz="10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and otherwise vulnerable street children</a:t>
            </a:r>
            <a:r>
              <a:rPr kumimoji="0" lang="en-GB" sz="10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of the town of </a:t>
            </a: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Kasane</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3419872" y="4558725"/>
            <a:ext cx="4176464" cy="584775"/>
          </a:xfrm>
          <a:prstGeom prst="rect">
            <a:avLst/>
          </a:prstGeom>
          <a:noFill/>
          <a:ln w="34925">
            <a:noFill/>
          </a:ln>
          <a:effectLst>
            <a:outerShdw blurRad="317500" dir="2700000" algn="ctr">
              <a:srgbClr val="000000">
                <a:alpha val="43000"/>
              </a:srgbClr>
            </a:outerShdw>
          </a:effectLst>
        </p:spPr>
        <p:txBody>
          <a:bodyPr wrap="square" rtlCol="0">
            <a:spAutoFit/>
          </a:bodyPr>
          <a:lstStyle/>
          <a:p>
            <a:pPr algn="ctr"/>
            <a:r>
              <a:rPr lang="en-GB" sz="1600" b="1" dirty="0" smtClean="0"/>
              <a:t>Presentation prepared &amp; sponsored by</a:t>
            </a:r>
          </a:p>
          <a:p>
            <a:pPr algn="ctr"/>
            <a:r>
              <a:rPr lang="en-GB" sz="1600" b="1" dirty="0" smtClean="0">
                <a:hlinkClick r:id="rId4"/>
              </a:rPr>
              <a:t>Bona Safari Services</a:t>
            </a:r>
            <a:r>
              <a:rPr lang="en-GB" sz="1600" b="1" dirty="0" smtClean="0"/>
              <a:t> &amp; </a:t>
            </a:r>
            <a:r>
              <a:rPr lang="en-GB" sz="1600" b="1" dirty="0" smtClean="0">
                <a:hlinkClick r:id="rId5"/>
              </a:rPr>
              <a:t>Birding Botswana</a:t>
            </a:r>
            <a:endParaRPr lang="en-GB" sz="1600" b="1" dirty="0"/>
          </a:p>
        </p:txBody>
      </p:sp>
      <p:sp>
        <p:nvSpPr>
          <p:cNvPr id="13" name="TextBox 12"/>
          <p:cNvSpPr txBox="1"/>
          <p:nvPr/>
        </p:nvSpPr>
        <p:spPr>
          <a:xfrm>
            <a:off x="179512" y="0"/>
            <a:ext cx="1944216" cy="461665"/>
          </a:xfrm>
          <a:prstGeom prst="rect">
            <a:avLst/>
          </a:prstGeom>
          <a:noFill/>
        </p:spPr>
        <p:txBody>
          <a:bodyPr wrap="square" rtlCol="0">
            <a:spAutoFit/>
          </a:bodyPr>
          <a:lstStyle/>
          <a:p>
            <a:r>
              <a:rPr lang="en-GB" sz="2400" b="1" u="sng" dirty="0" smtClean="0">
                <a:ln>
                  <a:solidFill>
                    <a:schemeClr val="tx1"/>
                  </a:solidFill>
                </a:ln>
                <a:solidFill>
                  <a:schemeClr val="accent3">
                    <a:lumMod val="40000"/>
                    <a:lumOff val="60000"/>
                  </a:schemeClr>
                </a:solidFill>
                <a:latin typeface="Copperplate Gothic Light" pitchFamily="34" charset="0"/>
                <a:ea typeface="Batang" pitchFamily="18" charset="-127"/>
                <a:cs typeface="Arial" pitchFamily="34" charset="0"/>
              </a:rPr>
              <a:t>MENU:</a:t>
            </a:r>
          </a:p>
        </p:txBody>
      </p:sp>
      <p:sp>
        <p:nvSpPr>
          <p:cNvPr id="14" name="Rectangle 13">
            <a:hlinkClick r:id="rId6" action="ppaction://hlinksldjump"/>
          </p:cNvPr>
          <p:cNvSpPr/>
          <p:nvPr/>
        </p:nvSpPr>
        <p:spPr>
          <a:xfrm>
            <a:off x="179512" y="483518"/>
            <a:ext cx="2232248" cy="369332"/>
          </a:xfrm>
          <a:prstGeom prst="rect">
            <a:avLst/>
          </a:prstGeom>
          <a:solidFill>
            <a:srgbClr val="00B050"/>
          </a:solidFill>
          <a:ln>
            <a:solidFill>
              <a:srgbClr val="00B050"/>
            </a:solid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GB" b="1" dirty="0" smtClean="0">
                <a:ln>
                  <a:solidFill>
                    <a:schemeClr val="tx1"/>
                  </a:solidFill>
                </a:ln>
                <a:solidFill>
                  <a:schemeClr val="accent3">
                    <a:lumMod val="40000"/>
                    <a:lumOff val="60000"/>
                  </a:schemeClr>
                </a:solidFill>
              </a:rPr>
              <a:t>Why </a:t>
            </a:r>
            <a:r>
              <a:rPr lang="en-GB" b="1" dirty="0" err="1" smtClean="0">
                <a:ln>
                  <a:solidFill>
                    <a:schemeClr val="tx1"/>
                  </a:solidFill>
                </a:ln>
                <a:solidFill>
                  <a:schemeClr val="accent3">
                    <a:lumMod val="40000"/>
                    <a:lumOff val="60000"/>
                  </a:schemeClr>
                </a:solidFill>
              </a:rPr>
              <a:t>Bana</a:t>
            </a:r>
            <a:r>
              <a:rPr lang="en-GB" b="1" dirty="0" smtClean="0">
                <a:ln>
                  <a:solidFill>
                    <a:schemeClr val="tx1"/>
                  </a:solidFill>
                </a:ln>
                <a:solidFill>
                  <a:schemeClr val="accent3">
                    <a:lumMod val="40000"/>
                    <a:lumOff val="60000"/>
                  </a:schemeClr>
                </a:solidFill>
              </a:rPr>
              <a:t> </a:t>
            </a:r>
            <a:r>
              <a:rPr lang="en-GB" b="1" dirty="0" err="1" smtClean="0">
                <a:ln>
                  <a:solidFill>
                    <a:schemeClr val="tx1"/>
                  </a:solidFill>
                </a:ln>
                <a:solidFill>
                  <a:schemeClr val="accent3">
                    <a:lumMod val="40000"/>
                    <a:lumOff val="60000"/>
                  </a:schemeClr>
                </a:solidFill>
              </a:rPr>
              <a:t>Ba</a:t>
            </a:r>
            <a:r>
              <a:rPr lang="en-GB" b="1" dirty="0" smtClean="0">
                <a:ln>
                  <a:solidFill>
                    <a:schemeClr val="tx1"/>
                  </a:solidFill>
                </a:ln>
                <a:solidFill>
                  <a:schemeClr val="accent3">
                    <a:lumMod val="40000"/>
                    <a:lumOff val="60000"/>
                  </a:schemeClr>
                </a:solidFill>
              </a:rPr>
              <a:t> </a:t>
            </a:r>
            <a:r>
              <a:rPr lang="en-GB" b="1" dirty="0" err="1" smtClean="0">
                <a:ln>
                  <a:solidFill>
                    <a:schemeClr val="tx1"/>
                  </a:solidFill>
                </a:ln>
                <a:solidFill>
                  <a:schemeClr val="accent3">
                    <a:lumMod val="40000"/>
                    <a:lumOff val="60000"/>
                  </a:schemeClr>
                </a:solidFill>
              </a:rPr>
              <a:t>Ditlou</a:t>
            </a:r>
            <a:r>
              <a:rPr lang="en-GB" b="1" dirty="0" smtClean="0">
                <a:ln>
                  <a:solidFill>
                    <a:schemeClr val="tx1"/>
                  </a:solidFill>
                </a:ln>
                <a:solidFill>
                  <a:schemeClr val="accent3">
                    <a:lumMod val="40000"/>
                    <a:lumOff val="60000"/>
                  </a:schemeClr>
                </a:solidFill>
              </a:rPr>
              <a:t>?</a:t>
            </a:r>
          </a:p>
        </p:txBody>
      </p:sp>
      <p:sp>
        <p:nvSpPr>
          <p:cNvPr id="15" name="Rectangle 14">
            <a:hlinkClick r:id="rId7" action="ppaction://hlinksldjump"/>
          </p:cNvPr>
          <p:cNvSpPr/>
          <p:nvPr/>
        </p:nvSpPr>
        <p:spPr>
          <a:xfrm>
            <a:off x="179512" y="915566"/>
            <a:ext cx="1841914" cy="369332"/>
          </a:xfrm>
          <a:prstGeom prst="rect">
            <a:avLst/>
          </a:prstGeom>
          <a:solidFill>
            <a:srgbClr val="00B050"/>
          </a:solidFill>
          <a:ln>
            <a:solidFill>
              <a:srgbClr val="00B050"/>
            </a:solid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Vision for </a:t>
            </a:r>
            <a:r>
              <a:rPr lang="en-GB" b="1" dirty="0" err="1" smtClean="0">
                <a:ln>
                  <a:solidFill>
                    <a:schemeClr val="tx1"/>
                  </a:solidFill>
                </a:ln>
                <a:solidFill>
                  <a:schemeClr val="accent3">
                    <a:lumMod val="40000"/>
                    <a:lumOff val="60000"/>
                  </a:schemeClr>
                </a:solidFill>
              </a:rPr>
              <a:t>BaBaDi</a:t>
            </a:r>
            <a:endParaRPr lang="en-GB" b="1" dirty="0" smtClean="0">
              <a:ln>
                <a:solidFill>
                  <a:schemeClr val="tx1"/>
                </a:solidFill>
              </a:ln>
              <a:solidFill>
                <a:schemeClr val="accent3">
                  <a:lumMod val="40000"/>
                  <a:lumOff val="60000"/>
                </a:schemeClr>
              </a:solidFill>
            </a:endParaRPr>
          </a:p>
        </p:txBody>
      </p:sp>
      <p:sp>
        <p:nvSpPr>
          <p:cNvPr id="17" name="Right Arrow 16">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hlinkClick r:id="rId8" action="ppaction://hlinksldjump"/>
          </p:cNvPr>
          <p:cNvSpPr/>
          <p:nvPr/>
        </p:nvSpPr>
        <p:spPr>
          <a:xfrm>
            <a:off x="179512" y="1347614"/>
            <a:ext cx="1064715"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Activities</a:t>
            </a:r>
          </a:p>
        </p:txBody>
      </p:sp>
      <p:sp>
        <p:nvSpPr>
          <p:cNvPr id="18" name="Rectangle 17">
            <a:hlinkClick r:id="rId9" action="ppaction://hlinksldjump"/>
          </p:cNvPr>
          <p:cNvSpPr/>
          <p:nvPr/>
        </p:nvSpPr>
        <p:spPr>
          <a:xfrm>
            <a:off x="1331640" y="1356906"/>
            <a:ext cx="1005532"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Facilities</a:t>
            </a:r>
          </a:p>
        </p:txBody>
      </p:sp>
      <p:sp>
        <p:nvSpPr>
          <p:cNvPr id="19" name="Rectangle 18">
            <a:hlinkClick r:id="rId10" action="ppaction://hlinksldjump"/>
          </p:cNvPr>
          <p:cNvSpPr/>
          <p:nvPr/>
        </p:nvSpPr>
        <p:spPr>
          <a:xfrm>
            <a:off x="179512" y="1788954"/>
            <a:ext cx="1352037"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Sponsorship</a:t>
            </a:r>
          </a:p>
        </p:txBody>
      </p:sp>
      <p:sp>
        <p:nvSpPr>
          <p:cNvPr id="20" name="Rectangle 19">
            <a:hlinkClick r:id="rId11" action="ppaction://hlinksldjump"/>
          </p:cNvPr>
          <p:cNvSpPr/>
          <p:nvPr/>
        </p:nvSpPr>
        <p:spPr>
          <a:xfrm>
            <a:off x="1619672" y="1788954"/>
            <a:ext cx="881844"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Donate</a:t>
            </a:r>
          </a:p>
        </p:txBody>
      </p:sp>
      <p:sp>
        <p:nvSpPr>
          <p:cNvPr id="21" name="Rectangle 20">
            <a:hlinkClick r:id="rId12" action="ppaction://hlinksldjump"/>
          </p:cNvPr>
          <p:cNvSpPr/>
          <p:nvPr/>
        </p:nvSpPr>
        <p:spPr>
          <a:xfrm>
            <a:off x="179512" y="2221002"/>
            <a:ext cx="2105833"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Board of the project</a:t>
            </a:r>
          </a:p>
        </p:txBody>
      </p:sp>
      <p:sp>
        <p:nvSpPr>
          <p:cNvPr id="22" name="Rectangle 21">
            <a:hlinkClick r:id="rId13" action="ppaction://hlinksldjump"/>
          </p:cNvPr>
          <p:cNvSpPr/>
          <p:nvPr/>
        </p:nvSpPr>
        <p:spPr>
          <a:xfrm>
            <a:off x="179512" y="2653050"/>
            <a:ext cx="631648"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Staff</a:t>
            </a:r>
          </a:p>
        </p:txBody>
      </p:sp>
      <p:sp>
        <p:nvSpPr>
          <p:cNvPr id="23" name="Rectangle 22">
            <a:hlinkClick r:id="rId14" action="ppaction://hlinksldjump"/>
          </p:cNvPr>
          <p:cNvSpPr/>
          <p:nvPr/>
        </p:nvSpPr>
        <p:spPr>
          <a:xfrm>
            <a:off x="899592" y="2653050"/>
            <a:ext cx="1344214"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Contact info</a:t>
            </a:r>
          </a:p>
        </p:txBody>
      </p:sp>
      <p:sp>
        <p:nvSpPr>
          <p:cNvPr id="24" name="Rectangle 23">
            <a:hlinkClick r:id="rId15" action="ppaction://hlinksldjump"/>
          </p:cNvPr>
          <p:cNvSpPr/>
          <p:nvPr/>
        </p:nvSpPr>
        <p:spPr>
          <a:xfrm>
            <a:off x="179512" y="3085098"/>
            <a:ext cx="1444370"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Conservation</a:t>
            </a:r>
          </a:p>
        </p:txBody>
      </p:sp>
      <p:sp>
        <p:nvSpPr>
          <p:cNvPr id="25" name="Rectangle 24">
            <a:hlinkClick r:id="rId16" action="ppaction://hlinksldjump"/>
          </p:cNvPr>
          <p:cNvSpPr/>
          <p:nvPr/>
        </p:nvSpPr>
        <p:spPr>
          <a:xfrm>
            <a:off x="179512" y="3949194"/>
            <a:ext cx="1628844"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Come on Safari</a:t>
            </a:r>
            <a:endParaRPr lang="en-GB" b="1" dirty="0">
              <a:ln>
                <a:solidFill>
                  <a:schemeClr val="tx1"/>
                </a:solidFill>
              </a:ln>
              <a:solidFill>
                <a:schemeClr val="accent3">
                  <a:lumMod val="40000"/>
                  <a:lumOff val="60000"/>
                </a:schemeClr>
              </a:solidFill>
            </a:endParaRPr>
          </a:p>
        </p:txBody>
      </p:sp>
      <p:sp>
        <p:nvSpPr>
          <p:cNvPr id="38" name="Rectangle 37">
            <a:hlinkClick r:id="rId17" action="ppaction://hlinksldjump"/>
          </p:cNvPr>
          <p:cNvSpPr/>
          <p:nvPr/>
        </p:nvSpPr>
        <p:spPr>
          <a:xfrm>
            <a:off x="179512" y="3517146"/>
            <a:ext cx="860235"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Images</a:t>
            </a:r>
          </a:p>
        </p:txBody>
      </p:sp>
      <p:sp>
        <p:nvSpPr>
          <p:cNvPr id="39" name="Rectangle 38">
            <a:hlinkClick r:id="rId18" action="ppaction://hlinksldjump"/>
          </p:cNvPr>
          <p:cNvSpPr/>
          <p:nvPr/>
        </p:nvSpPr>
        <p:spPr>
          <a:xfrm>
            <a:off x="1115616" y="3517146"/>
            <a:ext cx="1258743" cy="36933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GB" b="1" dirty="0" smtClean="0">
                <a:ln>
                  <a:solidFill>
                    <a:schemeClr val="tx1"/>
                  </a:solidFill>
                </a:ln>
                <a:solidFill>
                  <a:schemeClr val="accent3">
                    <a:lumMod val="40000"/>
                    <a:lumOff val="60000"/>
                  </a:schemeClr>
                </a:solidFill>
              </a:rPr>
              <a:t>Wallpapers</a:t>
            </a:r>
          </a:p>
        </p:txBody>
      </p:sp>
      <p:sp>
        <p:nvSpPr>
          <p:cNvPr id="42" name="Right Arrow 41">
            <a:hlinkClick r:id="rId19"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8" presetClass="emph" presetSubtype="0" fill="hold" grpId="0" nodeType="afterEffect">
                                  <p:stCondLst>
                                    <p:cond delay="0"/>
                                  </p:stCondLst>
                                  <p:childTnLst>
                                    <p:animRot by="21600000">
                                      <p:cBhvr>
                                        <p:cTn id="7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7" grpId="1" animBg="1"/>
      <p:bldP spid="11" grpId="0" animBg="1"/>
      <p:bldP spid="18" grpId="0" animBg="1"/>
      <p:bldP spid="19" grpId="0" animBg="1"/>
      <p:bldP spid="20" grpId="0" animBg="1"/>
      <p:bldP spid="21" grpId="0" animBg="1"/>
      <p:bldP spid="22" grpId="0" animBg="1"/>
      <p:bldP spid="23" grpId="0" animBg="1"/>
      <p:bldP spid="24" grpId="0" animBg="1"/>
      <p:bldP spid="25"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0844.JPG"/>
          <p:cNvPicPr>
            <a:picLocks noChangeAspect="1"/>
          </p:cNvPicPr>
          <p:nvPr/>
        </p:nvPicPr>
        <p:blipFill>
          <a:blip r:embed="rId23" cstate="screen"/>
          <a:stretch>
            <a:fillRect/>
          </a:stretch>
        </p:blipFill>
        <p:spPr>
          <a:xfrm rot="5400000">
            <a:off x="-750950" y="750948"/>
            <a:ext cx="4505697" cy="3003798"/>
          </a:xfrm>
          <a:prstGeom prst="rect">
            <a:avLst/>
          </a:prstGeom>
        </p:spPr>
      </p:pic>
      <p:pic>
        <p:nvPicPr>
          <p:cNvPr id="44" name="Picture 43" descr="DSC00846.JPG"/>
          <p:cNvPicPr>
            <a:picLocks noChangeAspect="1"/>
          </p:cNvPicPr>
          <p:nvPr/>
        </p:nvPicPr>
        <p:blipFill>
          <a:blip r:embed="rId24" cstate="screen"/>
          <a:stretch>
            <a:fillRect/>
          </a:stretch>
        </p:blipFill>
        <p:spPr>
          <a:xfrm>
            <a:off x="3234147" y="0"/>
            <a:ext cx="5909853" cy="3939902"/>
          </a:xfrm>
          <a:prstGeom prst="rect">
            <a:avLst/>
          </a:prstGeom>
        </p:spPr>
      </p:pic>
      <p:sp>
        <p:nvSpPr>
          <p:cNvPr id="45" name="TextBox 44"/>
          <p:cNvSpPr txBox="1"/>
          <p:nvPr/>
        </p:nvSpPr>
        <p:spPr>
          <a:xfrm>
            <a:off x="3203848" y="4227934"/>
            <a:ext cx="5942524" cy="369332"/>
          </a:xfrm>
          <a:prstGeom prst="rect">
            <a:avLst/>
          </a:prstGeom>
          <a:noFill/>
        </p:spPr>
        <p:txBody>
          <a:bodyPr wrap="none" rtlCol="0">
            <a:spAutoFit/>
          </a:bodyPr>
          <a:lstStyle/>
          <a:p>
            <a:r>
              <a:rPr lang="en-GB" dirty="0" smtClean="0"/>
              <a:t>The 3 girls in front are sisters – orphans – reason for BaBaDi...</a:t>
            </a:r>
            <a:endParaRPr lang="en-GB" dirty="0"/>
          </a:p>
        </p:txBody>
      </p:sp>
      <p:sp>
        <p:nvSpPr>
          <p:cNvPr id="25" name="TextBox 24">
            <a:hlinkClick r:id="rId25"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0842.JPG"/>
          <p:cNvPicPr>
            <a:picLocks noChangeAspect="1"/>
          </p:cNvPicPr>
          <p:nvPr/>
        </p:nvPicPr>
        <p:blipFill>
          <a:blip r:embed="rId23" cstate="screen"/>
          <a:stretch>
            <a:fillRect/>
          </a:stretch>
        </p:blipFill>
        <p:spPr>
          <a:xfrm rot="5400000">
            <a:off x="-1039489" y="714945"/>
            <a:ext cx="4289673" cy="2859782"/>
          </a:xfrm>
          <a:prstGeom prst="rect">
            <a:avLst/>
          </a:prstGeom>
        </p:spPr>
      </p:pic>
      <p:pic>
        <p:nvPicPr>
          <p:cNvPr id="44" name="Picture 43" descr="DSC05950.JPG"/>
          <p:cNvPicPr>
            <a:picLocks noChangeAspect="1"/>
          </p:cNvPicPr>
          <p:nvPr/>
        </p:nvPicPr>
        <p:blipFill>
          <a:blip r:embed="rId24" cstate="screen"/>
          <a:srcRect/>
          <a:stretch>
            <a:fillRect/>
          </a:stretch>
        </p:blipFill>
        <p:spPr>
          <a:xfrm>
            <a:off x="2267744" y="0"/>
            <a:ext cx="2194553" cy="3939902"/>
          </a:xfrm>
          <a:prstGeom prst="rect">
            <a:avLst/>
          </a:prstGeom>
        </p:spPr>
      </p:pic>
      <p:pic>
        <p:nvPicPr>
          <p:cNvPr id="45" name="Picture 44" descr="DSC05992.JPG"/>
          <p:cNvPicPr>
            <a:picLocks noChangeAspect="1"/>
          </p:cNvPicPr>
          <p:nvPr/>
        </p:nvPicPr>
        <p:blipFill>
          <a:blip r:embed="rId25" cstate="screen"/>
          <a:stretch>
            <a:fillRect/>
          </a:stretch>
        </p:blipFill>
        <p:spPr>
          <a:xfrm>
            <a:off x="6613409" y="0"/>
            <a:ext cx="2530591" cy="3795886"/>
          </a:xfrm>
          <a:prstGeom prst="rect">
            <a:avLst/>
          </a:prstGeom>
        </p:spPr>
      </p:pic>
      <p:pic>
        <p:nvPicPr>
          <p:cNvPr id="46" name="Picture 45" descr="DSC05994.JPG"/>
          <p:cNvPicPr>
            <a:picLocks noChangeAspect="1"/>
          </p:cNvPicPr>
          <p:nvPr/>
        </p:nvPicPr>
        <p:blipFill>
          <a:blip r:embed="rId26" cstate="screen"/>
          <a:srcRect/>
          <a:stretch>
            <a:fillRect/>
          </a:stretch>
        </p:blipFill>
        <p:spPr>
          <a:xfrm>
            <a:off x="4427984" y="0"/>
            <a:ext cx="2232248" cy="3723878"/>
          </a:xfrm>
          <a:prstGeom prst="rect">
            <a:avLst/>
          </a:prstGeom>
        </p:spPr>
      </p:pic>
      <p:sp>
        <p:nvSpPr>
          <p:cNvPr id="47" name="TextBox 46">
            <a:hlinkClick r:id="rId27"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37" name="TextBox 36"/>
          <p:cNvSpPr txBox="1"/>
          <p:nvPr/>
        </p:nvSpPr>
        <p:spPr>
          <a:xfrm>
            <a:off x="3131840" y="4299942"/>
            <a:ext cx="5904656" cy="307777"/>
          </a:xfrm>
          <a:prstGeom prst="rect">
            <a:avLst/>
          </a:prstGeom>
          <a:noFill/>
        </p:spPr>
        <p:txBody>
          <a:bodyPr wrap="square" rtlCol="0">
            <a:spAutoFit/>
          </a:bodyPr>
          <a:lstStyle/>
          <a:p>
            <a:r>
              <a:rPr lang="en-GB" sz="1400" dirty="0" smtClean="0"/>
              <a:t>Some of our children are neglected, hungry, sick, even infected with HIV...</a:t>
            </a:r>
            <a:endParaRPr lang="en-GB" sz="14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5914.JPG"/>
          <p:cNvPicPr>
            <a:picLocks noChangeAspect="1"/>
          </p:cNvPicPr>
          <p:nvPr/>
        </p:nvPicPr>
        <p:blipFill>
          <a:blip r:embed="rId23" cstate="screen"/>
          <a:srcRect/>
          <a:stretch>
            <a:fillRect/>
          </a:stretch>
        </p:blipFill>
        <p:spPr>
          <a:xfrm rot="20860148">
            <a:off x="-181203" y="483295"/>
            <a:ext cx="5750673" cy="3312368"/>
          </a:xfrm>
          <a:prstGeom prst="rect">
            <a:avLst/>
          </a:prstGeom>
        </p:spPr>
      </p:pic>
      <p:pic>
        <p:nvPicPr>
          <p:cNvPr id="44" name="Picture 43" descr="DSC05863.JPG"/>
          <p:cNvPicPr>
            <a:picLocks noChangeAspect="1"/>
          </p:cNvPicPr>
          <p:nvPr/>
        </p:nvPicPr>
        <p:blipFill>
          <a:blip r:embed="rId24" cstate="screen"/>
          <a:stretch>
            <a:fillRect/>
          </a:stretch>
        </p:blipFill>
        <p:spPr>
          <a:xfrm rot="1242231">
            <a:off x="5142710" y="1271116"/>
            <a:ext cx="4145657" cy="2763771"/>
          </a:xfrm>
          <a:prstGeom prst="rect">
            <a:avLst/>
          </a:prstGeom>
        </p:spPr>
      </p:pic>
      <p:sp>
        <p:nvSpPr>
          <p:cNvPr id="24" name="TextBox 23">
            <a:hlinkClick r:id="rId25"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44" name="Picture 43" descr="DSC06043.JPG"/>
          <p:cNvPicPr>
            <a:picLocks noChangeAspect="1"/>
          </p:cNvPicPr>
          <p:nvPr/>
        </p:nvPicPr>
        <p:blipFill>
          <a:blip r:embed="rId4" cstate="screen"/>
          <a:stretch>
            <a:fillRect/>
          </a:stretch>
        </p:blipFill>
        <p:spPr>
          <a:xfrm rot="5708983">
            <a:off x="5401052" y="889323"/>
            <a:ext cx="4378202" cy="2918801"/>
          </a:xfrm>
          <a:prstGeom prst="rect">
            <a:avLst/>
          </a:prstGeom>
        </p:spPr>
      </p:pic>
      <p:sp>
        <p:nvSpPr>
          <p:cNvPr id="3" name="Right Arrow 2">
            <a:hlinkClick r:id="rId5"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7"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8"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9"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10"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1"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2"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3"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4" action="ppaction://hlinksldjump"/>
          </p:cNvPr>
          <p:cNvSpPr txBox="1"/>
          <p:nvPr/>
        </p:nvSpPr>
        <p:spPr>
          <a:xfrm>
            <a:off x="4788024" y="4659982"/>
            <a:ext cx="36004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5"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6"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7"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8"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9"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0"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1"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2"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3"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5769.JPG"/>
          <p:cNvPicPr>
            <a:picLocks noChangeAspect="1"/>
          </p:cNvPicPr>
          <p:nvPr/>
        </p:nvPicPr>
        <p:blipFill>
          <a:blip r:embed="rId24" cstate="screen"/>
          <a:stretch>
            <a:fillRect/>
          </a:stretch>
        </p:blipFill>
        <p:spPr>
          <a:xfrm>
            <a:off x="0" y="0"/>
            <a:ext cx="6089873" cy="4059915"/>
          </a:xfrm>
          <a:prstGeom prst="rect">
            <a:avLst/>
          </a:prstGeom>
        </p:spPr>
      </p:pic>
      <p:sp>
        <p:nvSpPr>
          <p:cNvPr id="25" name="TextBox 24">
            <a:hlinkClick r:id="rId25"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8" presetClass="emph" presetSubtype="0" fill="hold" grpId="0" nodeType="afterEffect">
                                  <p:stCondLst>
                                    <p:cond delay="0"/>
                                  </p:stCondLst>
                                  <p:childTnLst>
                                    <p:animRot by="21600000">
                                      <p:cBhvr>
                                        <p:cTn id="1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6045.JPG"/>
          <p:cNvPicPr>
            <a:picLocks noChangeAspect="1"/>
          </p:cNvPicPr>
          <p:nvPr/>
        </p:nvPicPr>
        <p:blipFill>
          <a:blip r:embed="rId23" cstate="screen"/>
          <a:stretch>
            <a:fillRect/>
          </a:stretch>
        </p:blipFill>
        <p:spPr>
          <a:xfrm>
            <a:off x="0" y="0"/>
            <a:ext cx="4397685" cy="2931790"/>
          </a:xfrm>
          <a:prstGeom prst="rect">
            <a:avLst/>
          </a:prstGeom>
        </p:spPr>
      </p:pic>
      <p:pic>
        <p:nvPicPr>
          <p:cNvPr id="44" name="Picture 43" descr="DSC05957.JPG"/>
          <p:cNvPicPr>
            <a:picLocks noChangeAspect="1"/>
          </p:cNvPicPr>
          <p:nvPr/>
        </p:nvPicPr>
        <p:blipFill>
          <a:blip r:embed="rId24" cstate="screen"/>
          <a:stretch>
            <a:fillRect/>
          </a:stretch>
        </p:blipFill>
        <p:spPr>
          <a:xfrm>
            <a:off x="3779912" y="0"/>
            <a:ext cx="2434580" cy="3651870"/>
          </a:xfrm>
          <a:prstGeom prst="rect">
            <a:avLst/>
          </a:prstGeom>
        </p:spPr>
      </p:pic>
      <p:pic>
        <p:nvPicPr>
          <p:cNvPr id="45" name="Picture 44" descr="DSC06036.JPG"/>
          <p:cNvPicPr>
            <a:picLocks noChangeAspect="1"/>
          </p:cNvPicPr>
          <p:nvPr/>
        </p:nvPicPr>
        <p:blipFill>
          <a:blip r:embed="rId25" cstate="screen"/>
          <a:stretch>
            <a:fillRect/>
          </a:stretch>
        </p:blipFill>
        <p:spPr>
          <a:xfrm rot="5400000">
            <a:off x="5561244" y="666940"/>
            <a:ext cx="4001641" cy="2667761"/>
          </a:xfrm>
          <a:prstGeom prst="rect">
            <a:avLst/>
          </a:prstGeom>
        </p:spPr>
      </p:pic>
      <p:sp>
        <p:nvSpPr>
          <p:cNvPr id="46" name="TextBox 45">
            <a:hlinkClick r:id="rId26"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8" presetClass="emph" presetSubtype="0" fill="hold" grpId="0" nodeType="afterEffect">
                                  <p:stCondLst>
                                    <p:cond delay="0"/>
                                  </p:stCondLst>
                                  <p:childTnLst>
                                    <p:animRot by="21600000">
                                      <p:cBhvr>
                                        <p:cTn id="1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6027.JPG"/>
          <p:cNvPicPr>
            <a:picLocks noChangeAspect="1"/>
          </p:cNvPicPr>
          <p:nvPr/>
        </p:nvPicPr>
        <p:blipFill>
          <a:blip r:embed="rId23" cstate="screen"/>
          <a:stretch>
            <a:fillRect/>
          </a:stretch>
        </p:blipFill>
        <p:spPr>
          <a:xfrm rot="5232856">
            <a:off x="-954128" y="756183"/>
            <a:ext cx="4598423" cy="3065615"/>
          </a:xfrm>
          <a:prstGeom prst="rect">
            <a:avLst/>
          </a:prstGeom>
        </p:spPr>
      </p:pic>
      <p:pic>
        <p:nvPicPr>
          <p:cNvPr id="44" name="Picture 43" descr="DSC04286.jpg"/>
          <p:cNvPicPr>
            <a:picLocks noChangeAspect="1"/>
          </p:cNvPicPr>
          <p:nvPr/>
        </p:nvPicPr>
        <p:blipFill>
          <a:blip r:embed="rId24" cstate="screen"/>
          <a:stretch>
            <a:fillRect/>
          </a:stretch>
        </p:blipFill>
        <p:spPr>
          <a:xfrm>
            <a:off x="3203848" y="0"/>
            <a:ext cx="2866628" cy="4299942"/>
          </a:xfrm>
          <a:prstGeom prst="rect">
            <a:avLst/>
          </a:prstGeom>
        </p:spPr>
      </p:pic>
      <p:pic>
        <p:nvPicPr>
          <p:cNvPr id="45" name="Picture 44" descr="DSC04635.jpg"/>
          <p:cNvPicPr>
            <a:picLocks noChangeAspect="1"/>
          </p:cNvPicPr>
          <p:nvPr/>
        </p:nvPicPr>
        <p:blipFill>
          <a:blip r:embed="rId25" cstate="screen"/>
          <a:stretch>
            <a:fillRect/>
          </a:stretch>
        </p:blipFill>
        <p:spPr>
          <a:xfrm rot="567049">
            <a:off x="6265348" y="308932"/>
            <a:ext cx="2578596" cy="3867894"/>
          </a:xfrm>
          <a:prstGeom prst="rect">
            <a:avLst/>
          </a:prstGeom>
        </p:spPr>
      </p:pic>
      <p:sp>
        <p:nvSpPr>
          <p:cNvPr id="46" name="TextBox 45">
            <a:hlinkClick r:id="rId26"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8" presetClass="emph" presetSubtype="0" fill="hold" grpId="0" nodeType="afterEffect">
                                  <p:stCondLst>
                                    <p:cond delay="0"/>
                                  </p:stCondLst>
                                  <p:childTnLst>
                                    <p:animRot by="21600000">
                                      <p:cBhvr>
                                        <p:cTn id="1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9655.jpg"/>
          <p:cNvPicPr>
            <a:picLocks noChangeAspect="1"/>
          </p:cNvPicPr>
          <p:nvPr/>
        </p:nvPicPr>
        <p:blipFill>
          <a:blip r:embed="rId23" cstate="screen"/>
          <a:stretch>
            <a:fillRect/>
          </a:stretch>
        </p:blipFill>
        <p:spPr>
          <a:xfrm rot="21041572">
            <a:off x="0" y="1203598"/>
            <a:ext cx="3175000" cy="2063750"/>
          </a:xfrm>
          <a:prstGeom prst="rect">
            <a:avLst/>
          </a:prstGeom>
        </p:spPr>
      </p:pic>
      <p:pic>
        <p:nvPicPr>
          <p:cNvPr id="44" name="Picture 43" descr="DSC09712.jpg"/>
          <p:cNvPicPr>
            <a:picLocks noChangeAspect="1"/>
          </p:cNvPicPr>
          <p:nvPr/>
        </p:nvPicPr>
        <p:blipFill>
          <a:blip r:embed="rId24" cstate="screen"/>
          <a:stretch>
            <a:fillRect/>
          </a:stretch>
        </p:blipFill>
        <p:spPr>
          <a:xfrm>
            <a:off x="3131840" y="411510"/>
            <a:ext cx="3212766" cy="2139702"/>
          </a:xfrm>
          <a:prstGeom prst="rect">
            <a:avLst/>
          </a:prstGeom>
        </p:spPr>
      </p:pic>
      <p:pic>
        <p:nvPicPr>
          <p:cNvPr id="45" name="Picture 44" descr="DSC09676.jpg"/>
          <p:cNvPicPr>
            <a:picLocks noChangeAspect="1"/>
          </p:cNvPicPr>
          <p:nvPr/>
        </p:nvPicPr>
        <p:blipFill>
          <a:blip r:embed="rId25" cstate="screen"/>
          <a:stretch>
            <a:fillRect/>
          </a:stretch>
        </p:blipFill>
        <p:spPr>
          <a:xfrm rot="807542">
            <a:off x="6149518" y="1649461"/>
            <a:ext cx="2814960" cy="1874763"/>
          </a:xfrm>
          <a:prstGeom prst="rect">
            <a:avLst/>
          </a:prstGeom>
        </p:spPr>
      </p:pic>
      <p:sp>
        <p:nvSpPr>
          <p:cNvPr id="46" name="TextBox 45"/>
          <p:cNvSpPr txBox="1"/>
          <p:nvPr/>
        </p:nvSpPr>
        <p:spPr>
          <a:xfrm>
            <a:off x="2195736" y="3363838"/>
            <a:ext cx="4608512" cy="923330"/>
          </a:xfrm>
          <a:prstGeom prst="rect">
            <a:avLst/>
          </a:prstGeom>
          <a:solidFill>
            <a:schemeClr val="accent3">
              <a:lumMod val="75000"/>
            </a:schemeClr>
          </a:solidFill>
        </p:spPr>
        <p:txBody>
          <a:bodyPr wrap="square" rtlCol="0">
            <a:spAutoFit/>
          </a:bodyPr>
          <a:lstStyle/>
          <a:p>
            <a:pPr algn="ctr"/>
            <a:r>
              <a:rPr lang="en-GB" dirty="0" smtClean="0"/>
              <a:t>Judy is well known by the children of </a:t>
            </a:r>
            <a:r>
              <a:rPr lang="en-GB" dirty="0" err="1" smtClean="0"/>
              <a:t>Kasane</a:t>
            </a:r>
            <a:r>
              <a:rPr lang="en-GB" dirty="0" smtClean="0"/>
              <a:t>.</a:t>
            </a:r>
          </a:p>
          <a:p>
            <a:pPr algn="ctr"/>
            <a:r>
              <a:rPr lang="en-GB" dirty="0" smtClean="0"/>
              <a:t>It was her original idea to do something for those children – now a reality – BaBaDi.</a:t>
            </a:r>
            <a:endParaRPr lang="en-GB" dirty="0"/>
          </a:p>
        </p:txBody>
      </p:sp>
      <p:sp>
        <p:nvSpPr>
          <p:cNvPr id="47" name="TextBox 46">
            <a:hlinkClick r:id="rId26"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8" presetClass="emph" presetSubtype="0" fill="hold" grpId="0" nodeType="afterEffect">
                                  <p:stCondLst>
                                    <p:cond delay="0"/>
                                  </p:stCondLst>
                                  <p:childTnLst>
                                    <p:animRot by="21600000">
                                      <p:cBhvr>
                                        <p:cTn id="1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0" y="1059582"/>
            <a:ext cx="4283968" cy="461665"/>
          </a:xfrm>
          <a:prstGeom prst="rect">
            <a:avLst/>
          </a:prstGeom>
          <a:noFill/>
        </p:spPr>
        <p:txBody>
          <a:bodyPr wrap="square" rtlCol="0">
            <a:spAutoFit/>
          </a:bodyPr>
          <a:lstStyle/>
          <a:p>
            <a:pPr algn="ctr"/>
            <a:r>
              <a:rPr lang="en-GB" sz="2400" b="1" dirty="0" smtClean="0">
                <a:latin typeface="Comic Sans MS" pitchFamily="66" charset="0"/>
              </a:rPr>
              <a:t>Images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7" name="TextBox 36">
            <a:hlinkClick r:id="rId18" action="ppaction://hlinksldjump"/>
          </p:cNvPr>
          <p:cNvSpPr txBox="1"/>
          <p:nvPr/>
        </p:nvSpPr>
        <p:spPr>
          <a:xfrm>
            <a:off x="6300192" y="4659982"/>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
        <p:nvSpPr>
          <p:cNvPr id="38" name="TextBox 37">
            <a:hlinkClick r:id="rId19"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0"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1"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2"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3"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4" name="Picture 43" descr="DSC_0083.JPG"/>
          <p:cNvPicPr>
            <a:picLocks noChangeAspect="1"/>
          </p:cNvPicPr>
          <p:nvPr/>
        </p:nvPicPr>
        <p:blipFill>
          <a:blip r:embed="rId24" cstate="screen"/>
          <a:stretch>
            <a:fillRect/>
          </a:stretch>
        </p:blipFill>
        <p:spPr>
          <a:xfrm>
            <a:off x="-540568" y="-92546"/>
            <a:ext cx="6012160" cy="3993792"/>
          </a:xfrm>
          <a:prstGeom prst="rect">
            <a:avLst/>
          </a:prstGeom>
        </p:spPr>
      </p:pic>
      <p:pic>
        <p:nvPicPr>
          <p:cNvPr id="43" name="Picture 42" descr="DSC_0076.JPG"/>
          <p:cNvPicPr>
            <a:picLocks noChangeAspect="1"/>
          </p:cNvPicPr>
          <p:nvPr/>
        </p:nvPicPr>
        <p:blipFill>
          <a:blip r:embed="rId25" cstate="screen">
            <a:lum bright="15000" contrast="4000"/>
          </a:blip>
          <a:srcRect/>
          <a:stretch>
            <a:fillRect/>
          </a:stretch>
        </p:blipFill>
        <p:spPr>
          <a:xfrm>
            <a:off x="4499992" y="411510"/>
            <a:ext cx="5173016" cy="3579862"/>
          </a:xfrm>
          <a:prstGeom prst="rect">
            <a:avLst/>
          </a:prstGeom>
        </p:spPr>
      </p:pic>
      <p:sp>
        <p:nvSpPr>
          <p:cNvPr id="45" name="TextBox 44"/>
          <p:cNvSpPr txBox="1"/>
          <p:nvPr/>
        </p:nvSpPr>
        <p:spPr>
          <a:xfrm>
            <a:off x="1835696" y="3003798"/>
            <a:ext cx="2171300" cy="369332"/>
          </a:xfrm>
          <a:prstGeom prst="rect">
            <a:avLst/>
          </a:prstGeom>
          <a:noFill/>
        </p:spPr>
        <p:txBody>
          <a:bodyPr wrap="none" rtlCol="0">
            <a:spAutoFit/>
          </a:bodyPr>
          <a:lstStyle/>
          <a:p>
            <a:r>
              <a:rPr lang="en-GB" dirty="0" smtClean="0"/>
              <a:t>Christmas Party 2010</a:t>
            </a:r>
            <a:endParaRPr lang="en-GB" dirty="0"/>
          </a:p>
        </p:txBody>
      </p:sp>
      <p:sp>
        <p:nvSpPr>
          <p:cNvPr id="46" name="TextBox 45"/>
          <p:cNvSpPr txBox="1"/>
          <p:nvPr/>
        </p:nvSpPr>
        <p:spPr>
          <a:xfrm>
            <a:off x="5292080" y="2931790"/>
            <a:ext cx="1440160" cy="646331"/>
          </a:xfrm>
          <a:prstGeom prst="rect">
            <a:avLst/>
          </a:prstGeom>
          <a:noFill/>
        </p:spPr>
        <p:txBody>
          <a:bodyPr wrap="square" rtlCol="0">
            <a:spAutoFit/>
          </a:bodyPr>
          <a:lstStyle/>
          <a:p>
            <a:r>
              <a:rPr lang="en-GB" dirty="0" smtClean="0"/>
              <a:t>Choir singing...</a:t>
            </a:r>
            <a:endParaRPr lang="en-GB"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8" presetClass="emph" presetSubtype="0" fill="hold" grpId="0" nodeType="afterEffect">
                                  <p:stCondLst>
                                    <p:cond delay="0"/>
                                  </p:stCondLst>
                                  <p:childTnLst>
                                    <p:animRot by="21600000">
                                      <p:cBhvr>
                                        <p:cTn id="1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_0048.JPG"/>
          <p:cNvPicPr>
            <a:picLocks noChangeAspect="1"/>
          </p:cNvPicPr>
          <p:nvPr/>
        </p:nvPicPr>
        <p:blipFill>
          <a:blip r:embed="rId23" cstate="screen"/>
          <a:srcRect/>
          <a:stretch>
            <a:fillRect/>
          </a:stretch>
        </p:blipFill>
        <p:spPr>
          <a:xfrm>
            <a:off x="107504" y="123478"/>
            <a:ext cx="4176464" cy="2288490"/>
          </a:xfrm>
          <a:prstGeom prst="rect">
            <a:avLst/>
          </a:prstGeom>
        </p:spPr>
      </p:pic>
      <p:sp>
        <p:nvSpPr>
          <p:cNvPr id="44" name="TextBox 43"/>
          <p:cNvSpPr txBox="1"/>
          <p:nvPr/>
        </p:nvSpPr>
        <p:spPr>
          <a:xfrm>
            <a:off x="3275856" y="4227934"/>
            <a:ext cx="5652060" cy="369332"/>
          </a:xfrm>
          <a:prstGeom prst="rect">
            <a:avLst/>
          </a:prstGeom>
          <a:noFill/>
        </p:spPr>
        <p:txBody>
          <a:bodyPr wrap="none" rtlCol="0">
            <a:spAutoFit/>
          </a:bodyPr>
          <a:lstStyle/>
          <a:p>
            <a:r>
              <a:rPr lang="en-GB" dirty="0" smtClean="0"/>
              <a:t>Our volunteers helping and being happy with the children.</a:t>
            </a:r>
            <a:endParaRPr lang="en-GB" dirty="0"/>
          </a:p>
        </p:txBody>
      </p:sp>
      <p:pic>
        <p:nvPicPr>
          <p:cNvPr id="45" name="Picture 44" descr="DSC_0052.JPG"/>
          <p:cNvPicPr>
            <a:picLocks noChangeAspect="1"/>
          </p:cNvPicPr>
          <p:nvPr/>
        </p:nvPicPr>
        <p:blipFill>
          <a:blip r:embed="rId24" cstate="screen"/>
          <a:srcRect/>
          <a:stretch>
            <a:fillRect/>
          </a:stretch>
        </p:blipFill>
        <p:spPr>
          <a:xfrm rot="1121324">
            <a:off x="5925255" y="274778"/>
            <a:ext cx="3416754" cy="1368152"/>
          </a:xfrm>
          <a:prstGeom prst="rect">
            <a:avLst/>
          </a:prstGeom>
        </p:spPr>
      </p:pic>
      <p:pic>
        <p:nvPicPr>
          <p:cNvPr id="46" name="Picture 45" descr="DSC05907.JPG"/>
          <p:cNvPicPr>
            <a:picLocks noChangeAspect="1"/>
          </p:cNvPicPr>
          <p:nvPr/>
        </p:nvPicPr>
        <p:blipFill>
          <a:blip r:embed="rId25" cstate="screen">
            <a:lum bright="9000" contrast="3000"/>
          </a:blip>
          <a:srcRect/>
          <a:stretch>
            <a:fillRect/>
          </a:stretch>
        </p:blipFill>
        <p:spPr>
          <a:xfrm rot="403972">
            <a:off x="3917343" y="1109394"/>
            <a:ext cx="3456384" cy="2547747"/>
          </a:xfrm>
          <a:prstGeom prst="rect">
            <a:avLst/>
          </a:prstGeom>
        </p:spPr>
      </p:pic>
      <p:pic>
        <p:nvPicPr>
          <p:cNvPr id="47" name="Picture 46" descr="DSC05939.JPG"/>
          <p:cNvPicPr>
            <a:picLocks noChangeAspect="1"/>
          </p:cNvPicPr>
          <p:nvPr/>
        </p:nvPicPr>
        <p:blipFill>
          <a:blip r:embed="rId26" cstate="screen"/>
          <a:srcRect/>
          <a:stretch>
            <a:fillRect/>
          </a:stretch>
        </p:blipFill>
        <p:spPr>
          <a:xfrm>
            <a:off x="107504" y="2067694"/>
            <a:ext cx="2160240" cy="2538282"/>
          </a:xfrm>
          <a:prstGeom prst="rect">
            <a:avLst/>
          </a:prstGeom>
        </p:spPr>
      </p:pic>
      <p:sp>
        <p:nvSpPr>
          <p:cNvPr id="48" name="TextBox 47">
            <a:hlinkClick r:id="rId27"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49" name="Picture 48" descr="DSC04664.jpg"/>
          <p:cNvPicPr>
            <a:picLocks noChangeAspect="1"/>
          </p:cNvPicPr>
          <p:nvPr/>
        </p:nvPicPr>
        <p:blipFill>
          <a:blip r:embed="rId4" cstate="screen"/>
          <a:srcRect/>
          <a:stretch>
            <a:fillRect/>
          </a:stretch>
        </p:blipFill>
        <p:spPr>
          <a:xfrm>
            <a:off x="1619672" y="2551212"/>
            <a:ext cx="7715250" cy="2592288"/>
          </a:xfrm>
          <a:prstGeom prst="rect">
            <a:avLst/>
          </a:prstGeom>
          <a:ln>
            <a:noFill/>
          </a:ln>
          <a:effectLst>
            <a:softEdge rad="112500"/>
          </a:effectLst>
        </p:spPr>
      </p:pic>
      <p:pic>
        <p:nvPicPr>
          <p:cNvPr id="47" name="Picture 46" descr="DSC04643.jpg"/>
          <p:cNvPicPr>
            <a:picLocks noChangeAspect="1"/>
          </p:cNvPicPr>
          <p:nvPr/>
        </p:nvPicPr>
        <p:blipFill>
          <a:blip r:embed="rId5" cstate="screen"/>
          <a:srcRect/>
          <a:stretch>
            <a:fillRect/>
          </a:stretch>
        </p:blipFill>
        <p:spPr>
          <a:xfrm>
            <a:off x="6948264" y="-236562"/>
            <a:ext cx="2650604" cy="3096344"/>
          </a:xfrm>
          <a:prstGeom prst="ellipse">
            <a:avLst/>
          </a:prstGeom>
          <a:ln>
            <a:noFill/>
          </a:ln>
          <a:effectLst>
            <a:softEdge rad="112500"/>
          </a:effectLst>
        </p:spPr>
      </p:pic>
      <p:sp>
        <p:nvSpPr>
          <p:cNvPr id="3" name="Right Arrow 2">
            <a:hlinkClick r:id="rId6"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7" action="ppaction://hlinksldjump"/>
          </p:cNvPr>
          <p:cNvSpPr txBox="1"/>
          <p:nvPr/>
        </p:nvSpPr>
        <p:spPr>
          <a:xfrm>
            <a:off x="971600"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8"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9" action="ppaction://hlinksldjump"/>
          </p:cNvPr>
          <p:cNvSpPr txBox="1"/>
          <p:nvPr/>
        </p:nvSpPr>
        <p:spPr>
          <a:xfrm>
            <a:off x="1907704"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10" action="ppaction://hlinksldjump"/>
          </p:cNvPr>
          <p:cNvSpPr txBox="1"/>
          <p:nvPr/>
        </p:nvSpPr>
        <p:spPr>
          <a:xfrm>
            <a:off x="2195736"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11" action="ppaction://hlinksldjump"/>
          </p:cNvPr>
          <p:cNvSpPr txBox="1"/>
          <p:nvPr/>
        </p:nvSpPr>
        <p:spPr>
          <a:xfrm>
            <a:off x="2483768"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2" action="ppaction://hlinksldjump"/>
          </p:cNvPr>
          <p:cNvSpPr txBox="1"/>
          <p:nvPr/>
        </p:nvSpPr>
        <p:spPr>
          <a:xfrm>
            <a:off x="3347864"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3" action="ppaction://hlinksldjump"/>
          </p:cNvPr>
          <p:cNvSpPr txBox="1"/>
          <p:nvPr/>
        </p:nvSpPr>
        <p:spPr>
          <a:xfrm>
            <a:off x="3059832"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4" action="ppaction://hlinksldjump"/>
          </p:cNvPr>
          <p:cNvSpPr txBox="1"/>
          <p:nvPr/>
        </p:nvSpPr>
        <p:spPr>
          <a:xfrm>
            <a:off x="2771800"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5" action="ppaction://hlinksldjump"/>
          </p:cNvPr>
          <p:cNvSpPr txBox="1"/>
          <p:nvPr/>
        </p:nvSpPr>
        <p:spPr>
          <a:xfrm>
            <a:off x="4499992" y="4866501"/>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6" action="ppaction://hlinksldjump"/>
          </p:cNvPr>
          <p:cNvSpPr txBox="1"/>
          <p:nvPr/>
        </p:nvSpPr>
        <p:spPr>
          <a:xfrm>
            <a:off x="4211960"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7" action="ppaction://hlinksldjump"/>
          </p:cNvPr>
          <p:cNvSpPr txBox="1"/>
          <p:nvPr/>
        </p:nvSpPr>
        <p:spPr>
          <a:xfrm>
            <a:off x="3923928"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8" action="ppaction://hlinksldjump"/>
          </p:cNvPr>
          <p:cNvSpPr txBox="1"/>
          <p:nvPr/>
        </p:nvSpPr>
        <p:spPr>
          <a:xfrm>
            <a:off x="3635896" y="4866501"/>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9" action="ppaction://hlinksldjump"/>
          </p:cNvPr>
          <p:cNvSpPr txBox="1"/>
          <p:nvPr/>
        </p:nvSpPr>
        <p:spPr>
          <a:xfrm>
            <a:off x="6372200" y="4866501"/>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20" action="ppaction://hlinksldjump"/>
          </p:cNvPr>
          <p:cNvSpPr txBox="1"/>
          <p:nvPr/>
        </p:nvSpPr>
        <p:spPr>
          <a:xfrm>
            <a:off x="5652120" y="4866501"/>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21" action="ppaction://hlinksldjump"/>
          </p:cNvPr>
          <p:cNvSpPr txBox="1"/>
          <p:nvPr/>
        </p:nvSpPr>
        <p:spPr>
          <a:xfrm>
            <a:off x="5292080" y="4866501"/>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2" action="ppaction://hlinksldjump"/>
          </p:cNvPr>
          <p:cNvSpPr txBox="1"/>
          <p:nvPr/>
        </p:nvSpPr>
        <p:spPr>
          <a:xfrm>
            <a:off x="4932040" y="4866501"/>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3" action="ppaction://hlinksldjump"/>
          </p:cNvPr>
          <p:cNvSpPr txBox="1"/>
          <p:nvPr/>
        </p:nvSpPr>
        <p:spPr>
          <a:xfrm>
            <a:off x="6732240" y="4866501"/>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4" action="ppaction://hlinksldjump"/>
          </p:cNvPr>
          <p:cNvSpPr txBox="1"/>
          <p:nvPr/>
        </p:nvSpPr>
        <p:spPr>
          <a:xfrm>
            <a:off x="7092280" y="4866501"/>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4602.jpg"/>
          <p:cNvPicPr>
            <a:picLocks noChangeAspect="1"/>
          </p:cNvPicPr>
          <p:nvPr/>
        </p:nvPicPr>
        <p:blipFill>
          <a:blip r:embed="rId25" cstate="screen"/>
          <a:srcRect/>
          <a:stretch>
            <a:fillRect/>
          </a:stretch>
        </p:blipFill>
        <p:spPr>
          <a:xfrm>
            <a:off x="-252536" y="123478"/>
            <a:ext cx="2520280" cy="3442334"/>
          </a:xfrm>
          <a:prstGeom prst="ellipse">
            <a:avLst/>
          </a:prstGeom>
          <a:ln>
            <a:noFill/>
          </a:ln>
          <a:effectLst>
            <a:softEdge rad="112500"/>
          </a:effectLst>
        </p:spPr>
      </p:pic>
      <p:pic>
        <p:nvPicPr>
          <p:cNvPr id="44" name="Picture 43" descr="DSC04554.jpg"/>
          <p:cNvPicPr>
            <a:picLocks noChangeAspect="1"/>
          </p:cNvPicPr>
          <p:nvPr/>
        </p:nvPicPr>
        <p:blipFill>
          <a:blip r:embed="rId26" cstate="screen"/>
          <a:srcRect/>
          <a:stretch>
            <a:fillRect/>
          </a:stretch>
        </p:blipFill>
        <p:spPr>
          <a:xfrm>
            <a:off x="1907704" y="-308570"/>
            <a:ext cx="2088232" cy="3312368"/>
          </a:xfrm>
          <a:prstGeom prst="ellipse">
            <a:avLst/>
          </a:prstGeom>
          <a:ln>
            <a:noFill/>
          </a:ln>
          <a:effectLst>
            <a:softEdge rad="112500"/>
          </a:effectLst>
        </p:spPr>
      </p:pic>
      <p:pic>
        <p:nvPicPr>
          <p:cNvPr id="45" name="Picture 44" descr="DSC04666.jpg"/>
          <p:cNvPicPr>
            <a:picLocks noChangeAspect="1"/>
          </p:cNvPicPr>
          <p:nvPr/>
        </p:nvPicPr>
        <p:blipFill>
          <a:blip r:embed="rId27" cstate="screen"/>
          <a:srcRect/>
          <a:stretch>
            <a:fillRect/>
          </a:stretch>
        </p:blipFill>
        <p:spPr>
          <a:xfrm>
            <a:off x="3491880" y="-236562"/>
            <a:ext cx="2088232" cy="3096344"/>
          </a:xfrm>
          <a:prstGeom prst="ellipse">
            <a:avLst/>
          </a:prstGeom>
          <a:ln>
            <a:noFill/>
          </a:ln>
          <a:effectLst>
            <a:softEdge rad="112500"/>
          </a:effectLst>
        </p:spPr>
      </p:pic>
      <p:pic>
        <p:nvPicPr>
          <p:cNvPr id="46" name="Picture 45" descr="DSC04566.jpg"/>
          <p:cNvPicPr>
            <a:picLocks noChangeAspect="1"/>
          </p:cNvPicPr>
          <p:nvPr/>
        </p:nvPicPr>
        <p:blipFill>
          <a:blip r:embed="rId28" cstate="screen"/>
          <a:srcRect/>
          <a:stretch>
            <a:fillRect/>
          </a:stretch>
        </p:blipFill>
        <p:spPr>
          <a:xfrm>
            <a:off x="5076056" y="-236562"/>
            <a:ext cx="2232248" cy="3174981"/>
          </a:xfrm>
          <a:prstGeom prst="ellipse">
            <a:avLst/>
          </a:prstGeom>
          <a:ln>
            <a:noFill/>
          </a:ln>
          <a:effectLst>
            <a:softEdge rad="112500"/>
          </a:effectLst>
        </p:spPr>
      </p:pic>
      <p:sp>
        <p:nvSpPr>
          <p:cNvPr id="48" name="TextBox 47"/>
          <p:cNvSpPr txBox="1"/>
          <p:nvPr/>
        </p:nvSpPr>
        <p:spPr>
          <a:xfrm>
            <a:off x="1907704" y="4515966"/>
            <a:ext cx="4160113" cy="307777"/>
          </a:xfrm>
          <a:prstGeom prst="rect">
            <a:avLst/>
          </a:prstGeom>
          <a:solidFill>
            <a:srgbClr val="755C3B"/>
          </a:solidFill>
        </p:spPr>
        <p:txBody>
          <a:bodyPr wrap="none" rtlCol="0">
            <a:spAutoFit/>
          </a:bodyPr>
          <a:lstStyle/>
          <a:p>
            <a:r>
              <a:rPr lang="en-GB" sz="1400" b="1" dirty="0" smtClean="0"/>
              <a:t>We had a fun day for our children – and they had fun!</a:t>
            </a:r>
            <a:endParaRPr lang="en-GB" sz="1400" b="1" dirty="0"/>
          </a:p>
        </p:txBody>
      </p:sp>
      <p:sp>
        <p:nvSpPr>
          <p:cNvPr id="50" name="TextBox 49">
            <a:hlinkClick r:id="rId29" action="ppaction://hlinksldjump"/>
          </p:cNvPr>
          <p:cNvSpPr txBox="1"/>
          <p:nvPr/>
        </p:nvSpPr>
        <p:spPr>
          <a:xfrm>
            <a:off x="6012160" y="4866501"/>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96136" y="0"/>
            <a:ext cx="3347864" cy="461665"/>
          </a:xfrm>
          <a:prstGeom prst="rect">
            <a:avLst/>
          </a:prstGeom>
          <a:noFill/>
        </p:spPr>
        <p:txBody>
          <a:bodyPr wrap="square" rtlCol="0">
            <a:spAutoFit/>
          </a:bodyPr>
          <a:lstStyle/>
          <a:p>
            <a:pPr algn="ctr"/>
            <a:r>
              <a:rPr lang="en-GB" sz="2400" b="1" dirty="0" smtClean="0">
                <a:ln>
                  <a:solidFill>
                    <a:schemeClr val="bg1"/>
                  </a:solidFill>
                </a:ln>
                <a:latin typeface="Comic Sans MS" pitchFamily="66" charset="0"/>
              </a:rPr>
              <a:t>W</a:t>
            </a:r>
            <a:r>
              <a:rPr lang="en-GB" sz="2400" b="1" dirty="0" smtClean="0">
                <a:latin typeface="Comic Sans MS" pitchFamily="66" charset="0"/>
              </a:rPr>
              <a:t>hy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r>
              <a:rPr lang="en-GB" sz="2400" b="1" dirty="0" smtClean="0">
                <a:latin typeface="Comic Sans MS" pitchFamily="66" charset="0"/>
              </a:rPr>
              <a:t>?</a:t>
            </a:r>
            <a:endParaRPr lang="en-GB" sz="2400" b="1" dirty="0">
              <a:latin typeface="Comic Sans MS" pitchFamily="66" charset="0"/>
            </a:endParaRPr>
          </a:p>
        </p:txBody>
      </p:sp>
      <p:pic>
        <p:nvPicPr>
          <p:cNvPr id="6" name="Picture 5" descr="ELE300.gif"/>
          <p:cNvPicPr>
            <a:picLocks noChangeAspect="1"/>
          </p:cNvPicPr>
          <p:nvPr/>
        </p:nvPicPr>
        <p:blipFill>
          <a:blip r:embed="rId5" cstate="screen"/>
          <a:stretch>
            <a:fillRect/>
          </a:stretch>
        </p:blipFill>
        <p:spPr>
          <a:xfrm>
            <a:off x="395536" y="339502"/>
            <a:ext cx="1500178" cy="1500178"/>
          </a:xfrm>
          <a:prstGeom prst="rect">
            <a:avLst/>
          </a:prstGeom>
        </p:spPr>
      </p:pic>
      <p:sp>
        <p:nvSpPr>
          <p:cNvPr id="8" name="TextBox 7"/>
          <p:cNvSpPr txBox="1"/>
          <p:nvPr/>
        </p:nvSpPr>
        <p:spPr>
          <a:xfrm>
            <a:off x="0" y="483518"/>
            <a:ext cx="9144000" cy="3970318"/>
          </a:xfrm>
          <a:prstGeom prst="rect">
            <a:avLst/>
          </a:prstGeom>
          <a:solidFill>
            <a:schemeClr val="bg2">
              <a:lumMod val="50000"/>
              <a:alpha val="75000"/>
            </a:schemeClr>
          </a:solidFill>
        </p:spPr>
        <p:txBody>
          <a:bodyPr wrap="square" rtlCol="0">
            <a:spAutoFit/>
          </a:bodyPr>
          <a:lstStyle/>
          <a:p>
            <a:r>
              <a:rPr lang="en-GB" dirty="0" smtClean="0"/>
              <a:t>In the border towns of </a:t>
            </a:r>
            <a:r>
              <a:rPr lang="en-GB" dirty="0" err="1" smtClean="0"/>
              <a:t>Kasane</a:t>
            </a:r>
            <a:r>
              <a:rPr lang="en-GB" dirty="0" smtClean="0"/>
              <a:t> and </a:t>
            </a:r>
            <a:r>
              <a:rPr lang="en-GB" dirty="0" err="1" smtClean="0"/>
              <a:t>Kazungula</a:t>
            </a:r>
            <a:r>
              <a:rPr lang="en-GB" dirty="0" smtClean="0"/>
              <a:t> and in other villages of </a:t>
            </a:r>
            <a:r>
              <a:rPr lang="en-GB" dirty="0" err="1" smtClean="0"/>
              <a:t>Chobe</a:t>
            </a:r>
            <a:r>
              <a:rPr lang="en-GB" dirty="0" smtClean="0"/>
              <a:t> area there are many children who have lost their parents, who have no fathers or have single, often irresponsible young mother; children whose parents have no jobs, who drink in desperation, whose parents die of AIDS, whose parents don't care, or don't know how to care, who abandon their children, who don't give them enough food and clothing, who push their children to become "street-kids" - dodging school or failing in school; children infected with the HIV, children going hungry, frustrated, angry, trying drugs, even being involved in criminal activities and prostitution, being sexually abused ... but constantly seeking love and attention, looking for quality time and dreams of a better future.</a:t>
            </a:r>
          </a:p>
          <a:p>
            <a:r>
              <a:rPr lang="en-GB" dirty="0" smtClean="0"/>
              <a:t>Many of those children in need have been visiting our Catholic Mission located in the most socially disadvantaged part of the town called </a:t>
            </a:r>
            <a:r>
              <a:rPr lang="en-GB" dirty="0" err="1" smtClean="0"/>
              <a:t>Kgaphamadi</a:t>
            </a:r>
            <a:r>
              <a:rPr lang="en-GB" dirty="0" smtClean="0"/>
              <a:t>. Their growing number seeking some kind of help, attention and meaningful stimulation, with the associated troubles (breaking into our mission facilities, church, toilets, damaging water supply, flowers and landscaping) was a constant reminder of the necessity and urgency of the project.</a:t>
            </a:r>
            <a:endParaRPr lang="en-GB" dirty="0"/>
          </a:p>
        </p:txBody>
      </p:sp>
      <p:sp>
        <p:nvSpPr>
          <p:cNvPr id="9" name="Right Arrow 8">
            <a:hlinkClick r:id="" action="ppaction://hlinkshowjump?jump=nextslide"/>
          </p:cNvPr>
          <p:cNvSpPr/>
          <p:nvPr/>
        </p:nvSpPr>
        <p:spPr>
          <a:xfrm>
            <a:off x="8604448" y="4803998"/>
            <a:ext cx="360000" cy="180000"/>
          </a:xfrm>
          <a:prstGeom prst="rightArrow">
            <a:avLst/>
          </a:prstGeom>
          <a:solidFill>
            <a:srgbClr val="00B0F0"/>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Right Arrow 10">
            <a:hlinkClick r:id="rId6"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sndAc>
      <p:stSnd>
        <p:snd r:embed="rId3" name="#15=elephan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par>
                          <p:cTn id="13" fill="hold">
                            <p:stCondLst>
                              <p:cond delay="5000"/>
                            </p:stCondLst>
                            <p:childTnLst>
                              <p:par>
                                <p:cTn id="14" presetID="2" presetClass="entr" presetSubtype="8"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8" presetClass="emph" presetSubtype="0" fill="hold" grpId="0" nodeType="afterEffect">
                                  <p:stCondLst>
                                    <p:cond delay="0"/>
                                  </p:stCondLst>
                                  <p:childTnLst>
                                    <p:animRot by="21600000">
                                      <p:cBhvr>
                                        <p:cTn id="20"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8" grpId="0" animBg="1"/>
      <p:bldP spid="9" grpId="0" animBg="1"/>
      <p:bldP spid="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23" name="Right Arrow 22">
            <a:hlinkClick r:id="rId6" action="ppaction://hlinksldjump"/>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extBox 25">
            <a:hlinkClick r:id="rId7" action="ppaction://hlinksldjump"/>
          </p:cNvPr>
          <p:cNvSpPr txBox="1"/>
          <p:nvPr/>
        </p:nvSpPr>
        <p:spPr>
          <a:xfrm>
            <a:off x="219573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a:t>
            </a:r>
            <a:endParaRPr lang="en-GB" sz="1200" dirty="0"/>
          </a:p>
        </p:txBody>
      </p:sp>
      <p:sp>
        <p:nvSpPr>
          <p:cNvPr id="27" name="TextBox 26">
            <a:hlinkClick r:id="rId8" action="ppaction://hlinksldjump"/>
          </p:cNvPr>
          <p:cNvSpPr txBox="1"/>
          <p:nvPr/>
        </p:nvSpPr>
        <p:spPr>
          <a:xfrm>
            <a:off x="248376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2</a:t>
            </a:r>
            <a:endParaRPr lang="en-GB" sz="1200" dirty="0"/>
          </a:p>
        </p:txBody>
      </p:sp>
      <p:sp>
        <p:nvSpPr>
          <p:cNvPr id="28" name="TextBox 27">
            <a:hlinkClick r:id="rId9" action="ppaction://hlinksldjump"/>
          </p:cNvPr>
          <p:cNvSpPr txBox="1"/>
          <p:nvPr/>
        </p:nvSpPr>
        <p:spPr>
          <a:xfrm>
            <a:off x="277180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3</a:t>
            </a:r>
            <a:endParaRPr lang="en-GB" sz="1200" dirty="0"/>
          </a:p>
        </p:txBody>
      </p:sp>
      <p:sp>
        <p:nvSpPr>
          <p:cNvPr id="29" name="TextBox 28">
            <a:hlinkClick r:id="rId10" action="ppaction://hlinksldjump"/>
          </p:cNvPr>
          <p:cNvSpPr txBox="1"/>
          <p:nvPr/>
        </p:nvSpPr>
        <p:spPr>
          <a:xfrm>
            <a:off x="3635896"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smtClean="0"/>
              <a:t>6</a:t>
            </a:r>
            <a:endParaRPr lang="en-GB" sz="1200" dirty="0"/>
          </a:p>
        </p:txBody>
      </p:sp>
      <p:sp>
        <p:nvSpPr>
          <p:cNvPr id="30" name="TextBox 29">
            <a:hlinkClick r:id="rId11" action="ppaction://hlinksldjump"/>
          </p:cNvPr>
          <p:cNvSpPr txBox="1"/>
          <p:nvPr/>
        </p:nvSpPr>
        <p:spPr>
          <a:xfrm>
            <a:off x="3347864"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5</a:t>
            </a:r>
            <a:endParaRPr lang="en-GB" sz="1200" dirty="0"/>
          </a:p>
        </p:txBody>
      </p:sp>
      <p:sp>
        <p:nvSpPr>
          <p:cNvPr id="31" name="TextBox 30">
            <a:hlinkClick r:id="rId12" action="ppaction://hlinksldjump"/>
          </p:cNvPr>
          <p:cNvSpPr txBox="1"/>
          <p:nvPr/>
        </p:nvSpPr>
        <p:spPr>
          <a:xfrm>
            <a:off x="305983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4</a:t>
            </a:r>
            <a:endParaRPr lang="en-GB" sz="1200" dirty="0"/>
          </a:p>
        </p:txBody>
      </p:sp>
      <p:sp>
        <p:nvSpPr>
          <p:cNvPr id="32" name="TextBox 31">
            <a:hlinkClick r:id="rId13" action="ppaction://hlinksldjump"/>
          </p:cNvPr>
          <p:cNvSpPr txBox="1"/>
          <p:nvPr/>
        </p:nvSpPr>
        <p:spPr>
          <a:xfrm>
            <a:off x="4788024" y="4659982"/>
            <a:ext cx="3600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10</a:t>
            </a:r>
            <a:endParaRPr lang="en-GB" sz="1200" dirty="0"/>
          </a:p>
        </p:txBody>
      </p:sp>
      <p:sp>
        <p:nvSpPr>
          <p:cNvPr id="33" name="TextBox 32">
            <a:hlinkClick r:id="rId14" action="ppaction://hlinksldjump"/>
          </p:cNvPr>
          <p:cNvSpPr txBox="1"/>
          <p:nvPr/>
        </p:nvSpPr>
        <p:spPr>
          <a:xfrm>
            <a:off x="4499992"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9</a:t>
            </a:r>
            <a:endParaRPr lang="en-GB" sz="1200" dirty="0"/>
          </a:p>
        </p:txBody>
      </p:sp>
      <p:sp>
        <p:nvSpPr>
          <p:cNvPr id="34" name="TextBox 33">
            <a:hlinkClick r:id="rId15" action="ppaction://hlinksldjump"/>
          </p:cNvPr>
          <p:cNvSpPr txBox="1"/>
          <p:nvPr/>
        </p:nvSpPr>
        <p:spPr>
          <a:xfrm>
            <a:off x="4211960"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8</a:t>
            </a:r>
            <a:endParaRPr lang="en-GB" sz="1200" dirty="0"/>
          </a:p>
        </p:txBody>
      </p:sp>
      <p:sp>
        <p:nvSpPr>
          <p:cNvPr id="35" name="TextBox 34">
            <a:hlinkClick r:id="rId16" action="ppaction://hlinksldjump"/>
          </p:cNvPr>
          <p:cNvSpPr txBox="1"/>
          <p:nvPr/>
        </p:nvSpPr>
        <p:spPr>
          <a:xfrm>
            <a:off x="3923928" y="4659982"/>
            <a:ext cx="263214"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7</a:t>
            </a:r>
            <a:endParaRPr lang="en-GB" sz="1200" dirty="0"/>
          </a:p>
        </p:txBody>
      </p:sp>
      <p:sp>
        <p:nvSpPr>
          <p:cNvPr id="36" name="TextBox 35">
            <a:hlinkClick r:id="rId17" action="ppaction://hlinksldjump"/>
          </p:cNvPr>
          <p:cNvSpPr txBox="1"/>
          <p:nvPr/>
        </p:nvSpPr>
        <p:spPr>
          <a:xfrm>
            <a:off x="666023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15</a:t>
            </a:r>
            <a:endParaRPr lang="en-GB" sz="1200" dirty="0"/>
          </a:p>
        </p:txBody>
      </p:sp>
      <p:sp>
        <p:nvSpPr>
          <p:cNvPr id="38" name="TextBox 37">
            <a:hlinkClick r:id="rId18" action="ppaction://hlinksldjump"/>
          </p:cNvPr>
          <p:cNvSpPr txBox="1"/>
          <p:nvPr/>
        </p:nvSpPr>
        <p:spPr>
          <a:xfrm>
            <a:off x="594015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13</a:t>
            </a:r>
            <a:endParaRPr lang="en-GB" sz="1200" dirty="0"/>
          </a:p>
        </p:txBody>
      </p:sp>
      <p:sp>
        <p:nvSpPr>
          <p:cNvPr id="39" name="TextBox 38">
            <a:hlinkClick r:id="rId19" action="ppaction://hlinksldjump"/>
          </p:cNvPr>
          <p:cNvSpPr txBox="1"/>
          <p:nvPr/>
        </p:nvSpPr>
        <p:spPr>
          <a:xfrm>
            <a:off x="558011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12</a:t>
            </a:r>
            <a:endParaRPr lang="en-GB" sz="1200" dirty="0"/>
          </a:p>
        </p:txBody>
      </p:sp>
      <p:sp>
        <p:nvSpPr>
          <p:cNvPr id="40" name="TextBox 39">
            <a:hlinkClick r:id="rId20" action="ppaction://hlinksldjump"/>
          </p:cNvPr>
          <p:cNvSpPr txBox="1"/>
          <p:nvPr/>
        </p:nvSpPr>
        <p:spPr>
          <a:xfrm>
            <a:off x="52200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sz="1200" dirty="0" smtClean="0"/>
              <a:t>11</a:t>
            </a:r>
            <a:endParaRPr lang="en-GB" sz="1200" dirty="0"/>
          </a:p>
        </p:txBody>
      </p:sp>
      <p:sp>
        <p:nvSpPr>
          <p:cNvPr id="41" name="TextBox 40">
            <a:hlinkClick r:id="rId21" action="ppaction://hlinksldjump"/>
          </p:cNvPr>
          <p:cNvSpPr txBox="1"/>
          <p:nvPr/>
        </p:nvSpPr>
        <p:spPr>
          <a:xfrm>
            <a:off x="702027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16</a:t>
            </a:r>
            <a:endParaRPr lang="en-GB" sz="1200" dirty="0"/>
          </a:p>
        </p:txBody>
      </p:sp>
      <p:sp>
        <p:nvSpPr>
          <p:cNvPr id="42" name="TextBox 41">
            <a:hlinkClick r:id="rId22" action="ppaction://hlinksldjump"/>
          </p:cNvPr>
          <p:cNvSpPr txBox="1"/>
          <p:nvPr/>
        </p:nvSpPr>
        <p:spPr>
          <a:xfrm>
            <a:off x="7380312" y="4659982"/>
            <a:ext cx="341760" cy="27699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17</a:t>
            </a:r>
            <a:endParaRPr lang="en-GB" sz="1200" dirty="0"/>
          </a:p>
        </p:txBody>
      </p:sp>
      <p:pic>
        <p:nvPicPr>
          <p:cNvPr id="43" name="Picture 42" descr="DSC04568.jpg"/>
          <p:cNvPicPr>
            <a:picLocks noChangeAspect="1"/>
          </p:cNvPicPr>
          <p:nvPr/>
        </p:nvPicPr>
        <p:blipFill>
          <a:blip r:embed="rId23" cstate="screen"/>
          <a:srcRect/>
          <a:stretch>
            <a:fillRect/>
          </a:stretch>
        </p:blipFill>
        <p:spPr>
          <a:xfrm rot="20617641">
            <a:off x="107505" y="627534"/>
            <a:ext cx="4747846" cy="2304256"/>
          </a:xfrm>
          <a:prstGeom prst="rect">
            <a:avLst/>
          </a:prstGeom>
        </p:spPr>
      </p:pic>
      <p:pic>
        <p:nvPicPr>
          <p:cNvPr id="44" name="Picture 43" descr="DSC04680.jpg"/>
          <p:cNvPicPr>
            <a:picLocks noChangeAspect="1"/>
          </p:cNvPicPr>
          <p:nvPr/>
        </p:nvPicPr>
        <p:blipFill>
          <a:blip r:embed="rId24" cstate="screen"/>
          <a:srcRect/>
          <a:stretch>
            <a:fillRect/>
          </a:stretch>
        </p:blipFill>
        <p:spPr>
          <a:xfrm rot="777790">
            <a:off x="4648096" y="461304"/>
            <a:ext cx="4333379" cy="1941327"/>
          </a:xfrm>
          <a:prstGeom prst="rect">
            <a:avLst/>
          </a:prstGeom>
        </p:spPr>
      </p:pic>
      <p:sp>
        <p:nvSpPr>
          <p:cNvPr id="45" name="TextBox 44"/>
          <p:cNvSpPr txBox="1"/>
          <p:nvPr/>
        </p:nvSpPr>
        <p:spPr>
          <a:xfrm>
            <a:off x="3707904" y="4299942"/>
            <a:ext cx="4913717" cy="307777"/>
          </a:xfrm>
          <a:prstGeom prst="rect">
            <a:avLst/>
          </a:prstGeom>
          <a:noFill/>
        </p:spPr>
        <p:txBody>
          <a:bodyPr wrap="none" rtlCol="0">
            <a:spAutoFit/>
          </a:bodyPr>
          <a:lstStyle/>
          <a:p>
            <a:r>
              <a:rPr lang="en-GB" sz="1400" b="1" dirty="0" smtClean="0"/>
              <a:t>Our children love sport and music. We need more equipment...</a:t>
            </a:r>
            <a:endParaRPr lang="en-GB" sz="1400" b="1" dirty="0"/>
          </a:p>
        </p:txBody>
      </p:sp>
      <p:pic>
        <p:nvPicPr>
          <p:cNvPr id="46" name="Picture 45" descr="DSC01035.jpg"/>
          <p:cNvPicPr>
            <a:picLocks noChangeAspect="1"/>
          </p:cNvPicPr>
          <p:nvPr/>
        </p:nvPicPr>
        <p:blipFill>
          <a:blip r:embed="rId25" cstate="screen"/>
          <a:stretch>
            <a:fillRect/>
          </a:stretch>
        </p:blipFill>
        <p:spPr>
          <a:xfrm>
            <a:off x="3491880" y="2139702"/>
            <a:ext cx="2736304" cy="1682828"/>
          </a:xfrm>
          <a:prstGeom prst="rect">
            <a:avLst/>
          </a:prstGeom>
        </p:spPr>
      </p:pic>
      <p:sp>
        <p:nvSpPr>
          <p:cNvPr id="47" name="TextBox 46">
            <a:hlinkClick r:id="rId26" action="ppaction://hlinksldjump"/>
          </p:cNvPr>
          <p:cNvSpPr txBox="1"/>
          <p:nvPr/>
        </p:nvSpPr>
        <p:spPr>
          <a:xfrm>
            <a:off x="6300192" y="4659982"/>
            <a:ext cx="34176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GB" sz="1200" dirty="0" smtClean="0"/>
              <a:t>14</a:t>
            </a:r>
            <a:endParaRPr lang="en-GB" sz="1200"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9" name="Picture 18" descr="DSC00142.jpg"/>
          <p:cNvPicPr>
            <a:picLocks noChangeAspect="1"/>
          </p:cNvPicPr>
          <p:nvPr/>
        </p:nvPicPr>
        <p:blipFill>
          <a:blip r:embed="rId4" cstate="screen"/>
          <a:srcRect b="-21815"/>
          <a:stretch>
            <a:fillRect/>
          </a:stretch>
        </p:blipFill>
        <p:spPr>
          <a:xfrm>
            <a:off x="6012160" y="-524594"/>
            <a:ext cx="4283968" cy="4752528"/>
          </a:xfrm>
          <a:prstGeom prst="ellipse">
            <a:avLst/>
          </a:prstGeom>
          <a:ln>
            <a:noFill/>
          </a:ln>
          <a:effectLst>
            <a:softEdge rad="635000"/>
          </a:effectLst>
        </p:spPr>
      </p:pic>
      <p:pic>
        <p:nvPicPr>
          <p:cNvPr id="23" name="Picture 22" descr="mm-0032hd=w.jpg"/>
          <p:cNvPicPr>
            <a:picLocks noChangeAspect="1"/>
          </p:cNvPicPr>
          <p:nvPr/>
        </p:nvPicPr>
        <p:blipFill>
          <a:blip r:embed="rId5" cstate="screen"/>
          <a:srcRect/>
          <a:stretch>
            <a:fillRect/>
          </a:stretch>
        </p:blipFill>
        <p:spPr>
          <a:xfrm>
            <a:off x="4572000" y="2427734"/>
            <a:ext cx="3744416" cy="3014072"/>
          </a:xfrm>
          <a:prstGeom prst="rect">
            <a:avLst/>
          </a:prstGeom>
          <a:ln>
            <a:noFill/>
          </a:ln>
          <a:effectLst>
            <a:softEdge rad="317500"/>
          </a:effectLst>
        </p:spPr>
      </p:pic>
      <p:pic>
        <p:nvPicPr>
          <p:cNvPr id="22" name="Picture 21" descr="animals-0010hd=w.jpg"/>
          <p:cNvPicPr>
            <a:picLocks noChangeAspect="1"/>
          </p:cNvPicPr>
          <p:nvPr/>
        </p:nvPicPr>
        <p:blipFill>
          <a:blip r:embed="rId6" cstate="screen"/>
          <a:srcRect/>
          <a:stretch>
            <a:fillRect/>
          </a:stretch>
        </p:blipFill>
        <p:spPr>
          <a:xfrm>
            <a:off x="7308304" y="2643758"/>
            <a:ext cx="3168352" cy="3127276"/>
          </a:xfrm>
          <a:prstGeom prst="rect">
            <a:avLst/>
          </a:prstGeom>
          <a:ln>
            <a:noFill/>
          </a:ln>
          <a:effectLst>
            <a:softEdge rad="317500"/>
          </a:effectLst>
        </p:spPr>
      </p:pic>
      <p:pic>
        <p:nvPicPr>
          <p:cNvPr id="24" name="Picture 23" descr="DSC00390.jpg"/>
          <p:cNvPicPr>
            <a:picLocks noChangeAspect="1"/>
          </p:cNvPicPr>
          <p:nvPr/>
        </p:nvPicPr>
        <p:blipFill>
          <a:blip r:embed="rId7" cstate="screen"/>
          <a:srcRect/>
          <a:stretch>
            <a:fillRect/>
          </a:stretch>
        </p:blipFill>
        <p:spPr>
          <a:xfrm>
            <a:off x="2051720" y="-20538"/>
            <a:ext cx="3312368" cy="3291840"/>
          </a:xfrm>
          <a:prstGeom prst="rect">
            <a:avLst/>
          </a:prstGeom>
          <a:ln>
            <a:noFill/>
          </a:ln>
          <a:effectLst>
            <a:softEdge rad="112500"/>
          </a:effectLst>
        </p:spPr>
      </p:pic>
      <p:pic>
        <p:nvPicPr>
          <p:cNvPr id="18" name="Picture 17" descr="animals-0004hd=w.jpg"/>
          <p:cNvPicPr>
            <a:picLocks noChangeAspect="1"/>
          </p:cNvPicPr>
          <p:nvPr/>
        </p:nvPicPr>
        <p:blipFill>
          <a:blip r:embed="rId8" cstate="screen"/>
          <a:srcRect/>
          <a:stretch>
            <a:fillRect/>
          </a:stretch>
        </p:blipFill>
        <p:spPr>
          <a:xfrm>
            <a:off x="4283968" y="-524594"/>
            <a:ext cx="3600400" cy="3240360"/>
          </a:xfrm>
          <a:prstGeom prst="ellipse">
            <a:avLst/>
          </a:prstGeom>
          <a:ln>
            <a:noFill/>
          </a:ln>
          <a:effectLst>
            <a:softEdge rad="635000"/>
          </a:effectLst>
        </p:spPr>
      </p:pic>
      <p:pic>
        <p:nvPicPr>
          <p:cNvPr id="20" name="Picture 19" descr="DSC00320_1.jpg"/>
          <p:cNvPicPr>
            <a:picLocks noChangeAspect="1"/>
          </p:cNvPicPr>
          <p:nvPr/>
        </p:nvPicPr>
        <p:blipFill>
          <a:blip r:embed="rId9" cstate="screen"/>
          <a:srcRect/>
          <a:stretch>
            <a:fillRect/>
          </a:stretch>
        </p:blipFill>
        <p:spPr>
          <a:xfrm>
            <a:off x="-108520" y="0"/>
            <a:ext cx="2520280" cy="3291840"/>
          </a:xfrm>
          <a:prstGeom prst="rect">
            <a:avLst/>
          </a:prstGeom>
          <a:ln>
            <a:noFill/>
          </a:ln>
          <a:effectLst>
            <a:softEdge rad="317500"/>
          </a:effectLst>
        </p:spPr>
      </p:pic>
      <p:pic>
        <p:nvPicPr>
          <p:cNvPr id="25" name="Picture 24" descr="mm-0033hd=w.jpg"/>
          <p:cNvPicPr>
            <a:picLocks noChangeAspect="1"/>
          </p:cNvPicPr>
          <p:nvPr/>
        </p:nvPicPr>
        <p:blipFill>
          <a:blip r:embed="rId10" cstate="screen"/>
          <a:srcRect/>
          <a:stretch>
            <a:fillRect/>
          </a:stretch>
        </p:blipFill>
        <p:spPr>
          <a:xfrm>
            <a:off x="2627784" y="2859782"/>
            <a:ext cx="2520280" cy="2400300"/>
          </a:xfrm>
          <a:prstGeom prst="rect">
            <a:avLst/>
          </a:prstGeom>
          <a:ln>
            <a:noFill/>
          </a:ln>
          <a:effectLst>
            <a:softEdge rad="112500"/>
          </a:effectLst>
        </p:spPr>
      </p:pic>
      <p:pic>
        <p:nvPicPr>
          <p:cNvPr id="26" name="Picture 25" descr="DSC07268.jpg"/>
          <p:cNvPicPr>
            <a:picLocks noChangeAspect="1"/>
          </p:cNvPicPr>
          <p:nvPr/>
        </p:nvPicPr>
        <p:blipFill>
          <a:blip r:embed="rId11" cstate="screen"/>
          <a:srcRect/>
          <a:stretch>
            <a:fillRect/>
          </a:stretch>
        </p:blipFill>
        <p:spPr>
          <a:xfrm>
            <a:off x="-108520" y="3219822"/>
            <a:ext cx="2952328" cy="2058861"/>
          </a:xfrm>
          <a:prstGeom prst="rect">
            <a:avLst/>
          </a:prstGeom>
          <a:ln>
            <a:noFill/>
          </a:ln>
          <a:effectLst>
            <a:softEdge rad="112500"/>
          </a:effectLst>
        </p:spPr>
      </p:pic>
      <p:sp>
        <p:nvSpPr>
          <p:cNvPr id="4" name="TextBox 3"/>
          <p:cNvSpPr txBox="1"/>
          <p:nvPr/>
        </p:nvSpPr>
        <p:spPr>
          <a:xfrm>
            <a:off x="2987824" y="3943171"/>
            <a:ext cx="5256584" cy="1200329"/>
          </a:xfrm>
          <a:prstGeom prst="rect">
            <a:avLst/>
          </a:prstGeom>
          <a:noFill/>
        </p:spPr>
        <p:txBody>
          <a:bodyPr wrap="square" rtlCol="0">
            <a:spAutoFit/>
          </a:bodyPr>
          <a:lstStyle/>
          <a:p>
            <a:pPr algn="ctr"/>
            <a:r>
              <a:rPr lang="en-GB" sz="2400" b="1" dirty="0" smtClean="0">
                <a:ln w="12700">
                  <a:solidFill>
                    <a:schemeClr val="tx1"/>
                  </a:solidFill>
                </a:ln>
                <a:solidFill>
                  <a:srgbClr val="92D050"/>
                </a:solidFill>
                <a:latin typeface="Comic Sans MS" pitchFamily="66" charset="0"/>
              </a:rPr>
              <a:t>Our children are living close</a:t>
            </a:r>
          </a:p>
          <a:p>
            <a:pPr algn="ctr"/>
            <a:r>
              <a:rPr lang="en-GB" sz="2400" b="1" dirty="0" smtClean="0">
                <a:ln w="12700">
                  <a:solidFill>
                    <a:schemeClr val="tx1"/>
                  </a:solidFill>
                </a:ln>
                <a:solidFill>
                  <a:srgbClr val="92D050"/>
                </a:solidFill>
                <a:latin typeface="Comic Sans MS" pitchFamily="66" charset="0"/>
              </a:rPr>
              <a:t>to a paradise but often</a:t>
            </a:r>
          </a:p>
          <a:p>
            <a:pPr algn="ctr"/>
            <a:r>
              <a:rPr lang="en-GB" sz="2400" b="1" dirty="0" smtClean="0">
                <a:ln w="12700">
                  <a:solidFill>
                    <a:schemeClr val="tx1"/>
                  </a:solidFill>
                </a:ln>
                <a:solidFill>
                  <a:srgbClr val="92D050"/>
                </a:solidFill>
                <a:latin typeface="Comic Sans MS" pitchFamily="66" charset="0"/>
              </a:rPr>
              <a:t>they don’t see it this way. </a:t>
            </a:r>
            <a:endParaRPr lang="en-GB" sz="2400" b="1" dirty="0">
              <a:ln w="12700">
                <a:solidFill>
                  <a:schemeClr val="tx1"/>
                </a:solidFill>
              </a:ln>
              <a:solidFill>
                <a:srgbClr val="92D050"/>
              </a:solidFill>
              <a:latin typeface="Comic Sans MS" pitchFamily="66" charset="0"/>
            </a:endParaRPr>
          </a:p>
        </p:txBody>
      </p:sp>
      <p:sp>
        <p:nvSpPr>
          <p:cNvPr id="2" name="Right Arrow 1">
            <a:hlinkClick r:id="rId12" action="ppaction://hlinksldjump"/>
          </p:cNvPr>
          <p:cNvSpPr/>
          <p:nvPr/>
        </p:nvSpPr>
        <p:spPr>
          <a:xfrm>
            <a:off x="8604448" y="4803998"/>
            <a:ext cx="360000" cy="180000"/>
          </a:xfrm>
          <a:prstGeom prst="rightArrow">
            <a:avLst>
              <a:gd name="adj1" fmla="val 50000"/>
              <a:gd name="adj2" fmla="val 50000"/>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13"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hlinkClick r:id="rId14"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childTnLst>
                                </p:cTn>
                              </p:par>
                            </p:childTnLst>
                          </p:cTn>
                        </p:par>
                        <p:par>
                          <p:cTn id="36" fill="hold">
                            <p:stCondLst>
                              <p:cond delay="9000"/>
                            </p:stCondLst>
                            <p:childTnLst>
                              <p:par>
                                <p:cTn id="37" presetID="2" presetClass="entr" presetSubtype="9" fill="hold" grpId="1"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0-#ppt_w/2"/>
                                          </p:val>
                                        </p:tav>
                                        <p:tav tm="100000">
                                          <p:val>
                                            <p:strVal val="#ppt_x"/>
                                          </p:val>
                                        </p:tav>
                                      </p:tavLst>
                                    </p:anim>
                                    <p:anim calcmode="lin" valueType="num">
                                      <p:cBhvr additive="base">
                                        <p:cTn id="40" dur="1000" fill="hold"/>
                                        <p:tgtEl>
                                          <p:spTgt spid="4"/>
                                        </p:tgtEl>
                                        <p:attrNameLst>
                                          <p:attrName>ppt_y</p:attrName>
                                        </p:attrNameLst>
                                      </p:cBhvr>
                                      <p:tavLst>
                                        <p:tav tm="0">
                                          <p:val>
                                            <p:strVal val="0-#ppt_h/2"/>
                                          </p:val>
                                        </p:tav>
                                        <p:tav tm="100000">
                                          <p:val>
                                            <p:strVal val="#ppt_y"/>
                                          </p:val>
                                        </p:tav>
                                      </p:tavLst>
                                    </p:anim>
                                  </p:childTnLst>
                                </p:cTn>
                              </p:par>
                            </p:childTnLst>
                          </p:cTn>
                        </p:par>
                        <p:par>
                          <p:cTn id="41" fill="hold">
                            <p:stCondLst>
                              <p:cond delay="10000"/>
                            </p:stCondLst>
                            <p:childTnLst>
                              <p:par>
                                <p:cTn id="42" presetID="2" presetClass="entr" presetSubtype="9" fill="hold" grpId="1"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0-#ppt_w/2"/>
                                          </p:val>
                                        </p:tav>
                                        <p:tav tm="100000">
                                          <p:val>
                                            <p:strVal val="#ppt_x"/>
                                          </p:val>
                                        </p:tav>
                                      </p:tavLst>
                                    </p:anim>
                                    <p:anim calcmode="lin" valueType="num">
                                      <p:cBhvr additive="base">
                                        <p:cTn id="45" dur="10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11000"/>
                            </p:stCondLst>
                            <p:childTnLst>
                              <p:par>
                                <p:cTn id="47" presetID="8" presetClass="emph" presetSubtype="0" fill="hold" grpId="0" nodeType="afterEffect">
                                  <p:stCondLst>
                                    <p:cond delay="0"/>
                                  </p:stCondLst>
                                  <p:childTnLst>
                                    <p:animRot by="21600000">
                                      <p:cBhvr>
                                        <p:cTn id="4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5796136" y="123478"/>
            <a:ext cx="3347864" cy="1661993"/>
          </a:xfrm>
          <a:prstGeom prst="rect">
            <a:avLst/>
          </a:prstGeom>
          <a:noFill/>
        </p:spPr>
        <p:txBody>
          <a:bodyPr wrap="square" rtlCol="0">
            <a:spAutoFit/>
          </a:bodyPr>
          <a:lstStyle/>
          <a:p>
            <a:pPr algn="ctr"/>
            <a:r>
              <a:rPr lang="en-GB" sz="2800" b="1" dirty="0" smtClean="0">
                <a:latin typeface="Comic Sans MS" pitchFamily="66" charset="0"/>
              </a:rPr>
              <a:t>Come on Safari</a:t>
            </a:r>
            <a:endParaRPr lang="en-GB" sz="1600" b="1" dirty="0" smtClean="0">
              <a:latin typeface="Comic Sans MS" pitchFamily="66" charset="0"/>
            </a:endParaRPr>
          </a:p>
          <a:p>
            <a:pPr algn="ctr"/>
            <a:endParaRPr lang="en-GB" sz="1000" b="1" dirty="0" smtClean="0">
              <a:latin typeface="Comic Sans MS" pitchFamily="66" charset="0"/>
            </a:endParaRPr>
          </a:p>
          <a:p>
            <a:pPr algn="ctr"/>
            <a:r>
              <a:rPr lang="en-GB" sz="1600" b="1" dirty="0" smtClean="0">
                <a:latin typeface="Comic Sans MS" pitchFamily="66" charset="0"/>
              </a:rPr>
              <a:t>There are very few places on earth like Botswana,</a:t>
            </a:r>
          </a:p>
          <a:p>
            <a:pPr algn="ctr"/>
            <a:r>
              <a:rPr lang="en-GB" sz="1600" b="1" dirty="0" smtClean="0">
                <a:latin typeface="Comic Sans MS" pitchFamily="66" charset="0"/>
              </a:rPr>
              <a:t>– with huge wilderness areas,</a:t>
            </a:r>
          </a:p>
          <a:p>
            <a:pPr algn="ctr"/>
            <a:r>
              <a:rPr lang="en-GB" sz="1600" b="1" dirty="0" smtClean="0">
                <a:latin typeface="Comic Sans MS" pitchFamily="66" charset="0"/>
              </a:rPr>
              <a:t>still teeming with wildlife.</a:t>
            </a:r>
            <a:endParaRPr lang="en-GB" sz="1600" b="1" dirty="0">
              <a:latin typeface="Comic Sans MS" pitchFamily="66" charset="0"/>
            </a:endParaRPr>
          </a:p>
        </p:txBody>
      </p:sp>
      <p:pic>
        <p:nvPicPr>
          <p:cNvPr id="3" name="Picture 2" descr="impala.jpg"/>
          <p:cNvPicPr>
            <a:picLocks noChangeAspect="1"/>
          </p:cNvPicPr>
          <p:nvPr/>
        </p:nvPicPr>
        <p:blipFill>
          <a:blip r:embed="rId6" cstate="screen"/>
          <a:stretch>
            <a:fillRect/>
          </a:stretch>
        </p:blipFill>
        <p:spPr>
          <a:xfrm>
            <a:off x="-36512" y="144096"/>
            <a:ext cx="1440000" cy="720000"/>
          </a:xfrm>
          <a:prstGeom prst="rect">
            <a:avLst/>
          </a:prstGeom>
          <a:ln>
            <a:noFill/>
          </a:ln>
          <a:effectLst>
            <a:softEdge rad="112500"/>
          </a:effectLst>
        </p:spPr>
      </p:pic>
      <p:pic>
        <p:nvPicPr>
          <p:cNvPr id="5" name="Picture 4" descr="hippo.jpg"/>
          <p:cNvPicPr>
            <a:picLocks noChangeAspect="1"/>
          </p:cNvPicPr>
          <p:nvPr/>
        </p:nvPicPr>
        <p:blipFill>
          <a:blip r:embed="rId7" cstate="screen"/>
          <a:stretch>
            <a:fillRect/>
          </a:stretch>
        </p:blipFill>
        <p:spPr>
          <a:xfrm>
            <a:off x="-36512" y="843638"/>
            <a:ext cx="1440000" cy="720000"/>
          </a:xfrm>
          <a:prstGeom prst="rect">
            <a:avLst/>
          </a:prstGeom>
          <a:ln>
            <a:noFill/>
          </a:ln>
          <a:effectLst>
            <a:softEdge rad="112500"/>
          </a:effectLst>
        </p:spPr>
      </p:pic>
      <p:pic>
        <p:nvPicPr>
          <p:cNvPr id="6" name="Picture 5" descr="buffalo.jpg"/>
          <p:cNvPicPr>
            <a:picLocks noChangeAspect="1"/>
          </p:cNvPicPr>
          <p:nvPr/>
        </p:nvPicPr>
        <p:blipFill>
          <a:blip r:embed="rId8" cstate="screen"/>
          <a:stretch>
            <a:fillRect/>
          </a:stretch>
        </p:blipFill>
        <p:spPr>
          <a:xfrm>
            <a:off x="-36512" y="1563718"/>
            <a:ext cx="1440000" cy="720000"/>
          </a:xfrm>
          <a:prstGeom prst="rect">
            <a:avLst/>
          </a:prstGeom>
          <a:ln>
            <a:noFill/>
          </a:ln>
          <a:effectLst>
            <a:softEdge rad="112500"/>
          </a:effectLst>
        </p:spPr>
      </p:pic>
      <p:pic>
        <p:nvPicPr>
          <p:cNvPr id="7" name="Picture 6" descr="lion.jpg"/>
          <p:cNvPicPr>
            <a:picLocks noChangeAspect="1"/>
          </p:cNvPicPr>
          <p:nvPr/>
        </p:nvPicPr>
        <p:blipFill>
          <a:blip r:embed="rId9" cstate="screen"/>
          <a:stretch>
            <a:fillRect/>
          </a:stretch>
        </p:blipFill>
        <p:spPr>
          <a:xfrm>
            <a:off x="-36512" y="2283798"/>
            <a:ext cx="1440000" cy="720000"/>
          </a:xfrm>
          <a:prstGeom prst="rect">
            <a:avLst/>
          </a:prstGeom>
          <a:ln>
            <a:noFill/>
          </a:ln>
          <a:effectLst>
            <a:softEdge rad="112500"/>
          </a:effectLst>
        </p:spPr>
      </p:pic>
      <p:pic>
        <p:nvPicPr>
          <p:cNvPr id="8" name="Picture 7" descr="giraffe.jpg"/>
          <p:cNvPicPr>
            <a:picLocks noChangeAspect="1"/>
          </p:cNvPicPr>
          <p:nvPr/>
        </p:nvPicPr>
        <p:blipFill>
          <a:blip r:embed="rId10" cstate="screen"/>
          <a:stretch>
            <a:fillRect/>
          </a:stretch>
        </p:blipFill>
        <p:spPr>
          <a:xfrm>
            <a:off x="-36512" y="3003878"/>
            <a:ext cx="1440000" cy="720000"/>
          </a:xfrm>
          <a:prstGeom prst="rect">
            <a:avLst/>
          </a:prstGeom>
          <a:ln>
            <a:noFill/>
          </a:ln>
          <a:effectLst>
            <a:softEdge rad="112500"/>
          </a:effectLst>
        </p:spPr>
      </p:pic>
      <p:pic>
        <p:nvPicPr>
          <p:cNvPr id="9" name="Picture 8" descr="leopard.jpg"/>
          <p:cNvPicPr>
            <a:picLocks noChangeAspect="1"/>
          </p:cNvPicPr>
          <p:nvPr/>
        </p:nvPicPr>
        <p:blipFill>
          <a:blip r:embed="rId11" cstate="screen"/>
          <a:stretch>
            <a:fillRect/>
          </a:stretch>
        </p:blipFill>
        <p:spPr>
          <a:xfrm>
            <a:off x="-36512" y="3723958"/>
            <a:ext cx="1440000" cy="720000"/>
          </a:xfrm>
          <a:prstGeom prst="rect">
            <a:avLst/>
          </a:prstGeom>
          <a:ln>
            <a:noFill/>
          </a:ln>
          <a:effectLst>
            <a:softEdge rad="112500"/>
          </a:effectLst>
        </p:spPr>
      </p:pic>
      <p:pic>
        <p:nvPicPr>
          <p:cNvPr id="10" name="Picture 9" descr="sable.jpg"/>
          <p:cNvPicPr>
            <a:picLocks noChangeAspect="1"/>
          </p:cNvPicPr>
          <p:nvPr/>
        </p:nvPicPr>
        <p:blipFill>
          <a:blip r:embed="rId12" cstate="screen"/>
          <a:stretch>
            <a:fillRect/>
          </a:stretch>
        </p:blipFill>
        <p:spPr>
          <a:xfrm>
            <a:off x="-36512" y="4444038"/>
            <a:ext cx="1440000" cy="720000"/>
          </a:xfrm>
          <a:prstGeom prst="rect">
            <a:avLst/>
          </a:prstGeom>
          <a:ln>
            <a:noFill/>
          </a:ln>
          <a:effectLst>
            <a:softEdge rad="112500"/>
          </a:effectLst>
        </p:spPr>
      </p:pic>
      <p:pic>
        <p:nvPicPr>
          <p:cNvPr id="11" name="Picture 10" descr="baboon.jpg"/>
          <p:cNvPicPr>
            <a:picLocks noChangeAspect="1"/>
          </p:cNvPicPr>
          <p:nvPr/>
        </p:nvPicPr>
        <p:blipFill>
          <a:blip r:embed="rId13" cstate="screen"/>
          <a:stretch>
            <a:fillRect/>
          </a:stretch>
        </p:blipFill>
        <p:spPr>
          <a:xfrm>
            <a:off x="1367136" y="144096"/>
            <a:ext cx="1440000" cy="720000"/>
          </a:xfrm>
          <a:prstGeom prst="rect">
            <a:avLst/>
          </a:prstGeom>
          <a:ln>
            <a:noFill/>
          </a:ln>
          <a:effectLst>
            <a:softEdge rad="112500"/>
          </a:effectLst>
        </p:spPr>
      </p:pic>
      <p:pic>
        <p:nvPicPr>
          <p:cNvPr id="13" name="Picture 12" descr="cheetah.jpg"/>
          <p:cNvPicPr>
            <a:picLocks noChangeAspect="1"/>
          </p:cNvPicPr>
          <p:nvPr/>
        </p:nvPicPr>
        <p:blipFill>
          <a:blip r:embed="rId14" cstate="screen"/>
          <a:stretch>
            <a:fillRect/>
          </a:stretch>
        </p:blipFill>
        <p:spPr>
          <a:xfrm>
            <a:off x="1367136" y="1563718"/>
            <a:ext cx="1440000" cy="720000"/>
          </a:xfrm>
          <a:prstGeom prst="rect">
            <a:avLst/>
          </a:prstGeom>
          <a:ln>
            <a:noFill/>
          </a:ln>
          <a:effectLst>
            <a:softEdge rad="112500"/>
          </a:effectLst>
        </p:spPr>
      </p:pic>
      <p:pic>
        <p:nvPicPr>
          <p:cNvPr id="14" name="Picture 13" descr="puku.jpg"/>
          <p:cNvPicPr>
            <a:picLocks noChangeAspect="1"/>
          </p:cNvPicPr>
          <p:nvPr/>
        </p:nvPicPr>
        <p:blipFill>
          <a:blip r:embed="rId15" cstate="screen"/>
          <a:stretch>
            <a:fillRect/>
          </a:stretch>
        </p:blipFill>
        <p:spPr>
          <a:xfrm>
            <a:off x="1367136" y="843638"/>
            <a:ext cx="1440000" cy="720000"/>
          </a:xfrm>
          <a:prstGeom prst="rect">
            <a:avLst/>
          </a:prstGeom>
          <a:ln>
            <a:noFill/>
          </a:ln>
          <a:effectLst>
            <a:softEdge rad="112500"/>
          </a:effectLst>
        </p:spPr>
      </p:pic>
      <p:pic>
        <p:nvPicPr>
          <p:cNvPr id="15" name="Picture 14" descr="kudu.jpg"/>
          <p:cNvPicPr>
            <a:picLocks noChangeAspect="1"/>
          </p:cNvPicPr>
          <p:nvPr/>
        </p:nvPicPr>
        <p:blipFill>
          <a:blip r:embed="rId16" cstate="screen"/>
          <a:stretch>
            <a:fillRect/>
          </a:stretch>
        </p:blipFill>
        <p:spPr>
          <a:xfrm>
            <a:off x="1367136" y="2283798"/>
            <a:ext cx="1440000" cy="720000"/>
          </a:xfrm>
          <a:prstGeom prst="rect">
            <a:avLst/>
          </a:prstGeom>
          <a:ln>
            <a:noFill/>
          </a:ln>
          <a:effectLst>
            <a:softEdge rad="112500"/>
          </a:effectLst>
        </p:spPr>
      </p:pic>
      <p:pic>
        <p:nvPicPr>
          <p:cNvPr id="16" name="Picture 15" descr="wbvult.jpg"/>
          <p:cNvPicPr>
            <a:picLocks noChangeAspect="1"/>
          </p:cNvPicPr>
          <p:nvPr/>
        </p:nvPicPr>
        <p:blipFill>
          <a:blip r:embed="rId17" cstate="screen"/>
          <a:stretch>
            <a:fillRect/>
          </a:stretch>
        </p:blipFill>
        <p:spPr>
          <a:xfrm>
            <a:off x="1367136" y="3003878"/>
            <a:ext cx="1440000" cy="720000"/>
          </a:xfrm>
          <a:prstGeom prst="rect">
            <a:avLst/>
          </a:prstGeom>
          <a:ln>
            <a:noFill/>
          </a:ln>
          <a:effectLst>
            <a:softEdge rad="112500"/>
          </a:effectLst>
        </p:spPr>
      </p:pic>
      <p:pic>
        <p:nvPicPr>
          <p:cNvPr id="17" name="Picture 16" descr="waterb.jpg"/>
          <p:cNvPicPr>
            <a:picLocks noChangeAspect="1"/>
          </p:cNvPicPr>
          <p:nvPr/>
        </p:nvPicPr>
        <p:blipFill>
          <a:blip r:embed="rId18" cstate="screen"/>
          <a:stretch>
            <a:fillRect/>
          </a:stretch>
        </p:blipFill>
        <p:spPr>
          <a:xfrm>
            <a:off x="1367136" y="3723958"/>
            <a:ext cx="1440000" cy="720000"/>
          </a:xfrm>
          <a:prstGeom prst="rect">
            <a:avLst/>
          </a:prstGeom>
          <a:ln>
            <a:noFill/>
          </a:ln>
          <a:effectLst>
            <a:softEdge rad="112500"/>
          </a:effectLst>
        </p:spPr>
      </p:pic>
      <p:pic>
        <p:nvPicPr>
          <p:cNvPr id="18" name="Picture 17" descr="wilddog.jpg"/>
          <p:cNvPicPr>
            <a:picLocks noChangeAspect="1"/>
          </p:cNvPicPr>
          <p:nvPr/>
        </p:nvPicPr>
        <p:blipFill>
          <a:blip r:embed="rId19" cstate="screen"/>
          <a:stretch>
            <a:fillRect/>
          </a:stretch>
        </p:blipFill>
        <p:spPr>
          <a:xfrm>
            <a:off x="1367136" y="4444038"/>
            <a:ext cx="1440000" cy="720000"/>
          </a:xfrm>
          <a:prstGeom prst="rect">
            <a:avLst/>
          </a:prstGeom>
          <a:ln>
            <a:noFill/>
          </a:ln>
          <a:effectLst>
            <a:softEdge rad="112500"/>
          </a:effectLst>
        </p:spPr>
      </p:pic>
      <p:sp>
        <p:nvSpPr>
          <p:cNvPr id="19" name="Rectangle 18"/>
          <p:cNvSpPr/>
          <p:nvPr/>
        </p:nvSpPr>
        <p:spPr>
          <a:xfrm>
            <a:off x="5543654" y="1923678"/>
            <a:ext cx="3600346" cy="104644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bodyPr>
          <a:lstStyle/>
          <a:p>
            <a:pPr algn="ctr"/>
            <a:r>
              <a:rPr lang="en-GB" sz="1200" b="1" dirty="0" smtClean="0"/>
              <a:t>If you are interested to visit Botswana, please contact</a:t>
            </a:r>
          </a:p>
          <a:p>
            <a:pPr algn="ctr"/>
            <a:r>
              <a:rPr lang="en-GB" sz="1400" dirty="0" smtClean="0"/>
              <a:t> </a:t>
            </a:r>
            <a:r>
              <a:rPr lang="en-GB" sz="1400" b="1" dirty="0" smtClean="0">
                <a:hlinkClick r:id="rId20"/>
              </a:rPr>
              <a:t>Bona Safari Services</a:t>
            </a:r>
            <a:r>
              <a:rPr lang="en-GB" sz="1400" b="1" dirty="0" smtClean="0"/>
              <a:t> </a:t>
            </a:r>
          </a:p>
          <a:p>
            <a:pPr algn="ctr"/>
            <a:r>
              <a:rPr lang="en-GB" sz="1200" b="1" dirty="0" smtClean="0"/>
              <a:t>Botswana based travel agent &amp; safari operator</a:t>
            </a:r>
          </a:p>
          <a:p>
            <a:pPr algn="ctr"/>
            <a:r>
              <a:rPr lang="en-GB" sz="1200" b="1" dirty="0" smtClean="0"/>
              <a:t>supporting BaBaDi project with IT service, website,</a:t>
            </a:r>
          </a:p>
          <a:p>
            <a:pPr algn="ctr"/>
            <a:r>
              <a:rPr lang="en-GB" sz="1200" b="1" dirty="0" smtClean="0"/>
              <a:t>and promotional (this CD) &amp; educational materials.</a:t>
            </a:r>
            <a:endParaRPr lang="en-GB" sz="1200" b="1" dirty="0"/>
          </a:p>
        </p:txBody>
      </p:sp>
      <p:pic>
        <p:nvPicPr>
          <p:cNvPr id="20" name="Picture 19" descr="zebra.jpg"/>
          <p:cNvPicPr>
            <a:picLocks noChangeAspect="1"/>
          </p:cNvPicPr>
          <p:nvPr/>
        </p:nvPicPr>
        <p:blipFill>
          <a:blip r:embed="rId21" cstate="screen"/>
          <a:stretch>
            <a:fillRect/>
          </a:stretch>
        </p:blipFill>
        <p:spPr>
          <a:xfrm>
            <a:off x="2735288" y="4444038"/>
            <a:ext cx="1440000" cy="720000"/>
          </a:xfrm>
          <a:prstGeom prst="rect">
            <a:avLst/>
          </a:prstGeom>
          <a:ln>
            <a:noFill/>
          </a:ln>
          <a:effectLst>
            <a:softEdge rad="112500"/>
          </a:effectLst>
        </p:spPr>
      </p:pic>
      <p:pic>
        <p:nvPicPr>
          <p:cNvPr id="21" name="Picture 20" descr="springb.jpg"/>
          <p:cNvPicPr>
            <a:picLocks noChangeAspect="1"/>
          </p:cNvPicPr>
          <p:nvPr/>
        </p:nvPicPr>
        <p:blipFill>
          <a:blip r:embed="rId22" cstate="screen"/>
          <a:stretch>
            <a:fillRect/>
          </a:stretch>
        </p:blipFill>
        <p:spPr>
          <a:xfrm>
            <a:off x="4103440" y="4444038"/>
            <a:ext cx="1440000" cy="720000"/>
          </a:xfrm>
          <a:prstGeom prst="rect">
            <a:avLst/>
          </a:prstGeom>
          <a:ln>
            <a:noFill/>
          </a:ln>
          <a:effectLst>
            <a:softEdge rad="112500"/>
          </a:effectLst>
        </p:spPr>
      </p:pic>
      <p:pic>
        <p:nvPicPr>
          <p:cNvPr id="22" name="Picture 21" descr="warthog.jpg"/>
          <p:cNvPicPr>
            <a:picLocks noChangeAspect="1"/>
          </p:cNvPicPr>
          <p:nvPr/>
        </p:nvPicPr>
        <p:blipFill>
          <a:blip r:embed="rId23" cstate="screen"/>
          <a:stretch>
            <a:fillRect/>
          </a:stretch>
        </p:blipFill>
        <p:spPr>
          <a:xfrm>
            <a:off x="5399584" y="4423500"/>
            <a:ext cx="1440000" cy="720000"/>
          </a:xfrm>
          <a:prstGeom prst="rect">
            <a:avLst/>
          </a:prstGeom>
          <a:ln>
            <a:noFill/>
          </a:ln>
          <a:effectLst>
            <a:softEdge rad="112500"/>
          </a:effectLst>
        </p:spPr>
      </p:pic>
      <p:pic>
        <p:nvPicPr>
          <p:cNvPr id="23" name="Picture 22" descr="wildeb.jpg"/>
          <p:cNvPicPr>
            <a:picLocks noChangeAspect="1"/>
          </p:cNvPicPr>
          <p:nvPr/>
        </p:nvPicPr>
        <p:blipFill>
          <a:blip r:embed="rId24" cstate="screen"/>
          <a:stretch>
            <a:fillRect/>
          </a:stretch>
        </p:blipFill>
        <p:spPr>
          <a:xfrm>
            <a:off x="6695728" y="4423500"/>
            <a:ext cx="1440000" cy="720000"/>
          </a:xfrm>
          <a:prstGeom prst="rect">
            <a:avLst/>
          </a:prstGeom>
          <a:ln>
            <a:noFill/>
          </a:ln>
          <a:effectLst>
            <a:softEdge rad="112500"/>
          </a:effectLst>
        </p:spPr>
      </p:pic>
      <p:pic>
        <p:nvPicPr>
          <p:cNvPr id="24" name="Picture 23" descr="hyaena.jpg"/>
          <p:cNvPicPr>
            <a:picLocks noChangeAspect="1"/>
          </p:cNvPicPr>
          <p:nvPr/>
        </p:nvPicPr>
        <p:blipFill>
          <a:blip r:embed="rId25" cstate="screen"/>
          <a:stretch>
            <a:fillRect/>
          </a:stretch>
        </p:blipFill>
        <p:spPr>
          <a:xfrm>
            <a:off x="7884528" y="4423500"/>
            <a:ext cx="1440000" cy="720000"/>
          </a:xfrm>
          <a:prstGeom prst="rect">
            <a:avLst/>
          </a:prstGeom>
          <a:ln>
            <a:noFill/>
          </a:ln>
          <a:effectLst>
            <a:softEdge rad="112500"/>
          </a:effectLst>
        </p:spPr>
      </p:pic>
      <p:pic>
        <p:nvPicPr>
          <p:cNvPr id="25" name="Picture 24" descr="gamesb.jpg"/>
          <p:cNvPicPr>
            <a:picLocks noChangeAspect="1"/>
          </p:cNvPicPr>
          <p:nvPr/>
        </p:nvPicPr>
        <p:blipFill>
          <a:blip r:embed="rId26" cstate="screen"/>
          <a:stretch>
            <a:fillRect/>
          </a:stretch>
        </p:blipFill>
        <p:spPr>
          <a:xfrm>
            <a:off x="7740512" y="3723878"/>
            <a:ext cx="1440000" cy="720000"/>
          </a:xfrm>
          <a:prstGeom prst="rect">
            <a:avLst/>
          </a:prstGeom>
          <a:ln>
            <a:noFill/>
          </a:ln>
          <a:effectLst>
            <a:softEdge rad="112500"/>
          </a:effectLst>
        </p:spPr>
      </p:pic>
      <p:pic>
        <p:nvPicPr>
          <p:cNvPr id="26" name="Picture 25" descr="lechwe.jpg"/>
          <p:cNvPicPr>
            <a:picLocks noChangeAspect="1"/>
          </p:cNvPicPr>
          <p:nvPr/>
        </p:nvPicPr>
        <p:blipFill>
          <a:blip r:embed="rId27" cstate="screen"/>
          <a:stretch>
            <a:fillRect/>
          </a:stretch>
        </p:blipFill>
        <p:spPr>
          <a:xfrm>
            <a:off x="6444208" y="3795886"/>
            <a:ext cx="1440000" cy="720000"/>
          </a:xfrm>
          <a:prstGeom prst="rect">
            <a:avLst/>
          </a:prstGeom>
          <a:ln>
            <a:noFill/>
          </a:ln>
          <a:effectLst>
            <a:softEdge rad="112500"/>
          </a:effectLst>
        </p:spPr>
      </p:pic>
      <p:pic>
        <p:nvPicPr>
          <p:cNvPr id="27" name="Picture 26" descr="rhino.jpg"/>
          <p:cNvPicPr>
            <a:picLocks noChangeAspect="1"/>
          </p:cNvPicPr>
          <p:nvPr/>
        </p:nvPicPr>
        <p:blipFill>
          <a:blip r:embed="rId28" cstate="screen"/>
          <a:stretch>
            <a:fillRect/>
          </a:stretch>
        </p:blipFill>
        <p:spPr>
          <a:xfrm>
            <a:off x="5148064" y="3795886"/>
            <a:ext cx="1440000" cy="720000"/>
          </a:xfrm>
          <a:prstGeom prst="rect">
            <a:avLst/>
          </a:prstGeom>
          <a:ln>
            <a:noFill/>
          </a:ln>
          <a:effectLst>
            <a:softEdge rad="112500"/>
          </a:effectLst>
        </p:spPr>
      </p:pic>
      <p:pic>
        <p:nvPicPr>
          <p:cNvPr id="28" name="Picture 27" descr="elephants.jpg"/>
          <p:cNvPicPr>
            <a:picLocks noChangeAspect="1"/>
          </p:cNvPicPr>
          <p:nvPr/>
        </p:nvPicPr>
        <p:blipFill>
          <a:blip r:embed="rId29" cstate="screen"/>
          <a:stretch>
            <a:fillRect/>
          </a:stretch>
        </p:blipFill>
        <p:spPr>
          <a:xfrm>
            <a:off x="3779912" y="3795886"/>
            <a:ext cx="1440000" cy="720000"/>
          </a:xfrm>
          <a:prstGeom prst="rect">
            <a:avLst/>
          </a:prstGeom>
          <a:ln>
            <a:noFill/>
          </a:ln>
          <a:effectLst>
            <a:softEdge rad="112500"/>
          </a:effectLst>
        </p:spPr>
      </p:pic>
      <p:pic>
        <p:nvPicPr>
          <p:cNvPr id="29" name="Picture 28" descr="bandedmong.jpg"/>
          <p:cNvPicPr>
            <a:picLocks noChangeAspect="1"/>
          </p:cNvPicPr>
          <p:nvPr/>
        </p:nvPicPr>
        <p:blipFill>
          <a:blip r:embed="rId30" cstate="screen"/>
          <a:stretch>
            <a:fillRect/>
          </a:stretch>
        </p:blipFill>
        <p:spPr>
          <a:xfrm>
            <a:off x="5148064" y="3147814"/>
            <a:ext cx="1440000" cy="720000"/>
          </a:xfrm>
          <a:prstGeom prst="rect">
            <a:avLst/>
          </a:prstGeom>
          <a:ln>
            <a:noFill/>
          </a:ln>
          <a:effectLst>
            <a:softEdge rad="112500"/>
          </a:effectLst>
        </p:spPr>
      </p:pic>
      <p:pic>
        <p:nvPicPr>
          <p:cNvPr id="30" name="Picture 29" descr="Jackal.jpg"/>
          <p:cNvPicPr>
            <a:picLocks noChangeAspect="1"/>
          </p:cNvPicPr>
          <p:nvPr/>
        </p:nvPicPr>
        <p:blipFill>
          <a:blip r:embed="rId31" cstate="screen"/>
          <a:stretch>
            <a:fillRect/>
          </a:stretch>
        </p:blipFill>
        <p:spPr>
          <a:xfrm>
            <a:off x="6444208" y="3147814"/>
            <a:ext cx="1440000" cy="720000"/>
          </a:xfrm>
          <a:prstGeom prst="rect">
            <a:avLst/>
          </a:prstGeom>
          <a:ln>
            <a:noFill/>
          </a:ln>
          <a:effectLst>
            <a:softEdge rad="112500"/>
          </a:effectLst>
        </p:spPr>
      </p:pic>
      <p:pic>
        <p:nvPicPr>
          <p:cNvPr id="31" name="Picture 30" descr="vervets.jpg"/>
          <p:cNvPicPr>
            <a:picLocks noChangeAspect="1"/>
          </p:cNvPicPr>
          <p:nvPr/>
        </p:nvPicPr>
        <p:blipFill>
          <a:blip r:embed="rId32" cstate="screen"/>
          <a:stretch>
            <a:fillRect/>
          </a:stretch>
        </p:blipFill>
        <p:spPr>
          <a:xfrm>
            <a:off x="7812360" y="3147894"/>
            <a:ext cx="1440000" cy="720000"/>
          </a:xfrm>
          <a:prstGeom prst="rect">
            <a:avLst/>
          </a:prstGeom>
          <a:ln>
            <a:noFill/>
          </a:ln>
          <a:effectLst>
            <a:softEdge rad="112500"/>
          </a:effectLst>
        </p:spPr>
      </p:pic>
      <p:sp>
        <p:nvSpPr>
          <p:cNvPr id="33" name="Right Arrow 32">
            <a:hlinkClick r:id="" action="ppaction://hlinkshowjump?jump=nextslide"/>
          </p:cNvPr>
          <p:cNvSpPr/>
          <p:nvPr/>
        </p:nvSpPr>
        <p:spPr>
          <a:xfrm>
            <a:off x="8604448" y="4803998"/>
            <a:ext cx="360000" cy="180000"/>
          </a:xfrm>
          <a:prstGeom prst="rightArrow">
            <a:avLst/>
          </a:prstGeom>
          <a:solidFill>
            <a:srgbClr val="00B0F0"/>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4" name="Right Arrow 33">
            <a:hlinkClick r:id="rId33"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TextBox 34">
            <a:hlinkClick r:id="rId34" action="ppaction://hlinksldjump"/>
          </p:cNvPr>
          <p:cNvSpPr txBox="1"/>
          <p:nvPr/>
        </p:nvSpPr>
        <p:spPr>
          <a:xfrm>
            <a:off x="827584" y="4835723"/>
            <a:ext cx="648072"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4" name="photo1.wav"/>
                                        </p:tgtEl>
                                      </p:cMediaNode>
                                    </p:audio>
                                  </p:sub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photo1.wav"/>
                                        </p:tgtEl>
                                      </p:cMediaNode>
                                    </p:audio>
                                  </p:sub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photo1.wav"/>
                                        </p:tgtEl>
                                      </p:cMediaNode>
                                    </p:audio>
                                  </p:sub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4" name="photo1.wav"/>
                                        </p:tgtEl>
                                      </p:cMediaNode>
                                    </p:audio>
                                  </p:sub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4" name="photo1.wav"/>
                                        </p:tgtEl>
                                      </p:cMediaNode>
                                    </p:audio>
                                  </p:subTnLst>
                                </p:cTn>
                              </p:par>
                            </p:childTnLst>
                          </p:cTn>
                        </p:par>
                        <p:par>
                          <p:cTn id="32" fill="hold">
                            <p:stCondLst>
                              <p:cond delay="3500"/>
                            </p:stCondLst>
                            <p:childTnLst>
                              <p:par>
                                <p:cTn id="33" presetID="4"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4"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500"/>
                                        <p:tgtEl>
                                          <p:spTgt spid="17"/>
                                        </p:tgtEl>
                                      </p:cBhvr>
                                    </p:animEffect>
                                  </p:childTnLst>
                                </p:cTn>
                              </p:par>
                            </p:childTnLst>
                          </p:cTn>
                        </p:par>
                        <p:par>
                          <p:cTn id="47" fill="hold">
                            <p:stCondLst>
                              <p:cond delay="5500"/>
                            </p:stCondLst>
                            <p:childTnLst>
                              <p:par>
                                <p:cTn id="48" presetID="4"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ox(in)">
                                      <p:cBhvr>
                                        <p:cTn id="50" dur="500"/>
                                        <p:tgtEl>
                                          <p:spTgt spid="16"/>
                                        </p:tgtEl>
                                      </p:cBhvr>
                                    </p:animEffect>
                                  </p:childTnLst>
                                </p:cTn>
                              </p:par>
                            </p:childTnLst>
                          </p:cTn>
                        </p:par>
                        <p:par>
                          <p:cTn id="51" fill="hold">
                            <p:stCondLst>
                              <p:cond delay="6000"/>
                            </p:stCondLst>
                            <p:childTnLst>
                              <p:par>
                                <p:cTn id="52" presetID="4"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par>
                          <p:cTn id="55" fill="hold">
                            <p:stCondLst>
                              <p:cond delay="6500"/>
                            </p:stCondLst>
                            <p:childTnLst>
                              <p:par>
                                <p:cTn id="56" presetID="4" presetClass="entr" presetSubtype="16"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ox(in)">
                                      <p:cBhvr>
                                        <p:cTn id="58" dur="500"/>
                                        <p:tgtEl>
                                          <p:spTgt spid="13"/>
                                        </p:tgtEl>
                                      </p:cBhvr>
                                    </p:animEffect>
                                  </p:childTnLst>
                                </p:cTn>
                              </p:par>
                            </p:childTnLst>
                          </p:cTn>
                        </p:par>
                        <p:par>
                          <p:cTn id="59" fill="hold">
                            <p:stCondLst>
                              <p:cond delay="7000"/>
                            </p:stCondLst>
                            <p:childTnLst>
                              <p:par>
                                <p:cTn id="60" presetID="4" presetClass="entr" presetSubtype="16"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par>
                          <p:cTn id="63" fill="hold">
                            <p:stCondLst>
                              <p:cond delay="7500"/>
                            </p:stCondLst>
                            <p:childTnLst>
                              <p:par>
                                <p:cTn id="64" presetID="4"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ox(in)">
                                      <p:cBhvr>
                                        <p:cTn id="66" dur="500"/>
                                        <p:tgtEl>
                                          <p:spTgt spid="11"/>
                                        </p:tgtEl>
                                      </p:cBhvr>
                                    </p:animEffect>
                                  </p:childTnLst>
                                </p:cTn>
                              </p:par>
                            </p:childTnLst>
                          </p:cTn>
                        </p:par>
                        <p:par>
                          <p:cTn id="67" fill="hold">
                            <p:stCondLst>
                              <p:cond delay="8000"/>
                            </p:stCondLst>
                            <p:childTnLst>
                              <p:par>
                                <p:cTn id="68" presetID="4" presetClass="entr" presetSubtype="16"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ox(in)">
                                      <p:cBhvr>
                                        <p:cTn id="70" dur="500"/>
                                        <p:tgtEl>
                                          <p:spTgt spid="20"/>
                                        </p:tgtEl>
                                      </p:cBhvr>
                                    </p:animEffect>
                                  </p:childTnLst>
                                </p:cTn>
                              </p:par>
                            </p:childTnLst>
                          </p:cTn>
                        </p:par>
                        <p:par>
                          <p:cTn id="71" fill="hold">
                            <p:stCondLst>
                              <p:cond delay="8500"/>
                            </p:stCondLst>
                            <p:childTnLst>
                              <p:par>
                                <p:cTn id="72" presetID="4" presetClass="entr" presetSubtype="16"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in)">
                                      <p:cBhvr>
                                        <p:cTn id="74" dur="500"/>
                                        <p:tgtEl>
                                          <p:spTgt spid="21"/>
                                        </p:tgtEl>
                                      </p:cBhvr>
                                    </p:animEffect>
                                  </p:childTnLst>
                                </p:cTn>
                              </p:par>
                            </p:childTnLst>
                          </p:cTn>
                        </p:par>
                        <p:par>
                          <p:cTn id="75" fill="hold">
                            <p:stCondLst>
                              <p:cond delay="9000"/>
                            </p:stCondLst>
                            <p:childTnLst>
                              <p:par>
                                <p:cTn id="76" presetID="4" presetClass="entr" presetSubtype="16"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ox(in)">
                                      <p:cBhvr>
                                        <p:cTn id="78" dur="500"/>
                                        <p:tgtEl>
                                          <p:spTgt spid="22"/>
                                        </p:tgtEl>
                                      </p:cBhvr>
                                    </p:animEffect>
                                  </p:childTnLst>
                                </p:cTn>
                              </p:par>
                            </p:childTnLst>
                          </p:cTn>
                        </p:par>
                        <p:par>
                          <p:cTn id="79" fill="hold">
                            <p:stCondLst>
                              <p:cond delay="9500"/>
                            </p:stCondLst>
                            <p:childTnLst>
                              <p:par>
                                <p:cTn id="80" presetID="4" presetClass="entr" presetSubtype="16"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ox(in)">
                                      <p:cBhvr>
                                        <p:cTn id="82" dur="500"/>
                                        <p:tgtEl>
                                          <p:spTgt spid="23"/>
                                        </p:tgtEl>
                                      </p:cBhvr>
                                    </p:animEffect>
                                  </p:childTnLst>
                                </p:cTn>
                              </p:par>
                            </p:childTnLst>
                          </p:cTn>
                        </p:par>
                        <p:par>
                          <p:cTn id="83" fill="hold">
                            <p:stCondLst>
                              <p:cond delay="10000"/>
                            </p:stCondLst>
                            <p:childTnLst>
                              <p:par>
                                <p:cTn id="84" presetID="4" presetClass="entr" presetSubtype="16"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box(in)">
                                      <p:cBhvr>
                                        <p:cTn id="86" dur="500"/>
                                        <p:tgtEl>
                                          <p:spTgt spid="24"/>
                                        </p:tgtEl>
                                      </p:cBhvr>
                                    </p:animEffect>
                                  </p:childTnLst>
                                </p:cTn>
                              </p:par>
                            </p:childTnLst>
                          </p:cTn>
                        </p:par>
                        <p:par>
                          <p:cTn id="87" fill="hold">
                            <p:stCondLst>
                              <p:cond delay="10500"/>
                            </p:stCondLst>
                            <p:childTnLst>
                              <p:par>
                                <p:cTn id="88" presetID="4" presetClass="entr" presetSubtype="16"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ox(in)">
                                      <p:cBhvr>
                                        <p:cTn id="90" dur="500"/>
                                        <p:tgtEl>
                                          <p:spTgt spid="25"/>
                                        </p:tgtEl>
                                      </p:cBhvr>
                                    </p:animEffect>
                                  </p:childTnLst>
                                </p:cTn>
                              </p:par>
                            </p:childTnLst>
                          </p:cTn>
                        </p:par>
                        <p:par>
                          <p:cTn id="91" fill="hold">
                            <p:stCondLst>
                              <p:cond delay="11000"/>
                            </p:stCondLst>
                            <p:childTnLst>
                              <p:par>
                                <p:cTn id="92" presetID="4" presetClass="entr" presetSubtype="16"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ox(in)">
                                      <p:cBhvr>
                                        <p:cTn id="94" dur="500"/>
                                        <p:tgtEl>
                                          <p:spTgt spid="31"/>
                                        </p:tgtEl>
                                      </p:cBhvr>
                                    </p:animEffect>
                                  </p:childTnLst>
                                </p:cTn>
                              </p:par>
                            </p:childTnLst>
                          </p:cTn>
                        </p:par>
                        <p:par>
                          <p:cTn id="95" fill="hold">
                            <p:stCondLst>
                              <p:cond delay="11500"/>
                            </p:stCondLst>
                            <p:childTnLst>
                              <p:par>
                                <p:cTn id="96" presetID="4" presetClass="entr" presetSubtype="16" fill="hold"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ox(in)">
                                      <p:cBhvr>
                                        <p:cTn id="98" dur="500"/>
                                        <p:tgtEl>
                                          <p:spTgt spid="30"/>
                                        </p:tgtEl>
                                      </p:cBhvr>
                                    </p:animEffect>
                                  </p:childTnLst>
                                </p:cTn>
                              </p:par>
                            </p:childTnLst>
                          </p:cTn>
                        </p:par>
                        <p:par>
                          <p:cTn id="99" fill="hold">
                            <p:stCondLst>
                              <p:cond delay="12000"/>
                            </p:stCondLst>
                            <p:childTnLst>
                              <p:par>
                                <p:cTn id="100" presetID="4" presetClass="entr" presetSubtype="16"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ox(in)">
                                      <p:cBhvr>
                                        <p:cTn id="102" dur="500"/>
                                        <p:tgtEl>
                                          <p:spTgt spid="29"/>
                                        </p:tgtEl>
                                      </p:cBhvr>
                                    </p:animEffect>
                                  </p:childTnLst>
                                </p:cTn>
                              </p:par>
                            </p:childTnLst>
                          </p:cTn>
                        </p:par>
                        <p:par>
                          <p:cTn id="103" fill="hold">
                            <p:stCondLst>
                              <p:cond delay="12500"/>
                            </p:stCondLst>
                            <p:childTnLst>
                              <p:par>
                                <p:cTn id="104" presetID="4" presetClass="entr" presetSubtype="16" fill="hold"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box(in)">
                                      <p:cBhvr>
                                        <p:cTn id="106" dur="500"/>
                                        <p:tgtEl>
                                          <p:spTgt spid="28"/>
                                        </p:tgtEl>
                                      </p:cBhvr>
                                    </p:animEffect>
                                  </p:childTnLst>
                                </p:cTn>
                              </p:par>
                            </p:childTnLst>
                          </p:cTn>
                        </p:par>
                        <p:par>
                          <p:cTn id="107" fill="hold">
                            <p:stCondLst>
                              <p:cond delay="13000"/>
                            </p:stCondLst>
                            <p:childTnLst>
                              <p:par>
                                <p:cTn id="108" presetID="4" presetClass="entr" presetSubtype="16" fill="hold"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box(in)">
                                      <p:cBhvr>
                                        <p:cTn id="110" dur="500"/>
                                        <p:tgtEl>
                                          <p:spTgt spid="27"/>
                                        </p:tgtEl>
                                      </p:cBhvr>
                                    </p:animEffect>
                                  </p:childTnLst>
                                </p:cTn>
                              </p:par>
                            </p:childTnLst>
                          </p:cTn>
                        </p:par>
                        <p:par>
                          <p:cTn id="111" fill="hold">
                            <p:stCondLst>
                              <p:cond delay="13500"/>
                            </p:stCondLst>
                            <p:childTnLst>
                              <p:par>
                                <p:cTn id="112" presetID="4" presetClass="entr" presetSubtype="16" fill="hold"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box(in)">
                                      <p:cBhvr>
                                        <p:cTn id="114" dur="500"/>
                                        <p:tgtEl>
                                          <p:spTgt spid="26"/>
                                        </p:tgtEl>
                                      </p:cBhvr>
                                    </p:animEffect>
                                  </p:childTnLst>
                                </p:cTn>
                              </p:par>
                            </p:childTnLst>
                          </p:cTn>
                        </p:par>
                        <p:par>
                          <p:cTn id="115" fill="hold">
                            <p:stCondLst>
                              <p:cond delay="14000"/>
                            </p:stCondLst>
                            <p:childTnLst>
                              <p:par>
                                <p:cTn id="116" presetID="2" presetClass="entr" presetSubtype="8" fill="hold" grpId="1" nodeType="after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additive="base">
                                        <p:cTn id="118" dur="1000" fill="hold"/>
                                        <p:tgtEl>
                                          <p:spTgt spid="33"/>
                                        </p:tgtEl>
                                        <p:attrNameLst>
                                          <p:attrName>ppt_x</p:attrName>
                                        </p:attrNameLst>
                                      </p:cBhvr>
                                      <p:tavLst>
                                        <p:tav tm="0">
                                          <p:val>
                                            <p:strVal val="0-#ppt_w/2"/>
                                          </p:val>
                                        </p:tav>
                                        <p:tav tm="100000">
                                          <p:val>
                                            <p:strVal val="#ppt_x"/>
                                          </p:val>
                                        </p:tav>
                                      </p:tavLst>
                                    </p:anim>
                                    <p:anim calcmode="lin" valueType="num">
                                      <p:cBhvr additive="base">
                                        <p:cTn id="119" dur="1000" fill="hold"/>
                                        <p:tgtEl>
                                          <p:spTgt spid="33"/>
                                        </p:tgtEl>
                                        <p:attrNameLst>
                                          <p:attrName>ppt_y</p:attrName>
                                        </p:attrNameLst>
                                      </p:cBhvr>
                                      <p:tavLst>
                                        <p:tav tm="0">
                                          <p:val>
                                            <p:strVal val="#ppt_y"/>
                                          </p:val>
                                        </p:tav>
                                        <p:tav tm="100000">
                                          <p:val>
                                            <p:strVal val="#ppt_y"/>
                                          </p:val>
                                        </p:tav>
                                      </p:tavLst>
                                    </p:anim>
                                  </p:childTnLst>
                                </p:cTn>
                              </p:par>
                            </p:childTnLst>
                          </p:cTn>
                        </p:par>
                        <p:par>
                          <p:cTn id="120" fill="hold">
                            <p:stCondLst>
                              <p:cond delay="15000"/>
                            </p:stCondLst>
                            <p:childTnLst>
                              <p:par>
                                <p:cTn id="121" presetID="8" presetClass="emph" presetSubtype="0" fill="hold" grpId="0" nodeType="afterEffect">
                                  <p:stCondLst>
                                    <p:cond delay="0"/>
                                  </p:stCondLst>
                                  <p:childTnLst>
                                    <p:animRot by="21600000">
                                      <p:cBhvr>
                                        <p:cTn id="122" dur="2000" fill="hold"/>
                                        <p:tgtEl>
                                          <p:spTgt spid="33"/>
                                        </p:tgtEl>
                                        <p:attrNameLst>
                                          <p:attrName>r</p:attrName>
                                        </p:attrNameLst>
                                      </p:cBhvr>
                                    </p:animRot>
                                  </p:childTnLst>
                                </p:cTn>
                              </p:par>
                              <p:par>
                                <p:cTn id="123" presetID="2" presetClass="entr" presetSubtype="4"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animBg="1"/>
      <p:bldP spid="33" grpId="1"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000" r="-1000"/>
          </a:stretch>
        </a:blip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30778"/>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Expected impact and results of </a:t>
            </a:r>
            <a:r>
              <a:rPr kumimoji="0" lang="en-GB" sz="16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Bana</a:t>
            </a:r>
            <a:r>
              <a:rPr kumimoji="0" lang="en-GB"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GB" sz="16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Ba</a:t>
            </a:r>
            <a:r>
              <a:rPr kumimoji="0" lang="en-GB" sz="16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GB" sz="1600" b="1" i="0" u="none" strike="noStrike" cap="none" normalizeH="0" dirty="0" err="1" smtClean="0">
                <a:ln>
                  <a:noFill/>
                </a:ln>
                <a:solidFill>
                  <a:schemeClr val="tx1"/>
                </a:solidFill>
                <a:effectLst/>
                <a:latin typeface="Arial" pitchFamily="34" charset="0"/>
                <a:ea typeface="Calibri" pitchFamily="34" charset="0"/>
                <a:cs typeface="Times New Roman" pitchFamily="18" charset="0"/>
              </a:rPr>
              <a:t>Ditlou</a:t>
            </a:r>
            <a:r>
              <a:rPr kumimoji="0" lang="en-GB"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(BaBaDi) project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It is difficult to predict the outcome of the project if it comes to numbers. We think that even if we could help and inspire just a dozen of children at any given time, we might help a lot of them in the long run. We hope to help especially those children that are in the most difficult social situation now. The results of this work will be immediately visible.</a:t>
            </a:r>
            <a:r>
              <a:rPr lang="en-GB" sz="1400" dirty="0" smtClean="0">
                <a:latin typeface="Arial" pitchFamily="34" charset="0"/>
                <a:cs typeface="Arial" pitchFamily="34" charset="0"/>
              </a:rPr>
              <a:t> </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However, the most important results of the project will not be very obvious initially, but the project might make a difference in the entire life of some of those children.</a:t>
            </a:r>
            <a:r>
              <a:rPr lang="en-GB" sz="1400" dirty="0" smtClean="0">
                <a:latin typeface="Arial" pitchFamily="34" charset="0"/>
                <a:cs typeface="Arial" pitchFamily="34" charset="0"/>
              </a:rPr>
              <a:t> </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If we manage to achieve that, the project will be successful.</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0" y="3353966"/>
            <a:ext cx="9144000" cy="954107"/>
          </a:xfrm>
          <a:prstGeom prst="rect">
            <a:avLst/>
          </a:prstGeom>
          <a:solidFill>
            <a:schemeClr val="accent3">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We are also aware that once the project </a:t>
            </a:r>
            <a:r>
              <a:rPr lang="en-GB" sz="1400" dirty="0" smtClean="0">
                <a:latin typeface="Arial" pitchFamily="34" charset="0"/>
                <a:ea typeface="Calibri" pitchFamily="34" charset="0"/>
                <a:cs typeface="Times New Roman" pitchFamily="18" charset="0"/>
              </a:rPr>
              <a:t>becomes known</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other children, who are not necessarily in social need, but who stay nearby, will most probably come to be part of the activities of the BaBaDi project as well. This would be a welcomed development. As a principle therefore, the project will be opened to all children willing to come and participate in provided activities.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ight Arrow 5">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8604448" y="4803998"/>
            <a:ext cx="360000" cy="180000"/>
          </a:xfrm>
          <a:prstGeom prst="rightArrow">
            <a:avLst/>
          </a:prstGeom>
          <a:solidFill>
            <a:srgbClr val="00B0F0"/>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TextBox 7">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box(out)">
                                      <p:cBhvr>
                                        <p:cTn id="7" dur="2000"/>
                                        <p:tgtEl>
                                          <p:spTgt spid="10241"/>
                                        </p:tgtEl>
                                      </p:cBhvr>
                                    </p:animEffect>
                                  </p:childTnLst>
                                </p:cTn>
                              </p:par>
                            </p:childTnLst>
                          </p:cTn>
                        </p:par>
                        <p:par>
                          <p:cTn id="8" fill="hold">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2000"/>
                                        <p:tgtEl>
                                          <p:spTgt spid="5"/>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 presetClass="entr" presetSubtype="8"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0"/>
                            </p:stCondLst>
                            <p:childTnLst>
                              <p:par>
                                <p:cTn id="22" presetID="8" presetClass="emph" presetSubtype="0" fill="hold" grpId="0" nodeType="afterEffect">
                                  <p:stCondLst>
                                    <p:cond delay="0"/>
                                  </p:stCondLst>
                                  <p:childTnLst>
                                    <p:animRot by="21600000">
                                      <p:cBhvr>
                                        <p:cTn id="23"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5" grpId="0" animBg="1"/>
      <p:bldP spid="6" grpId="0"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6516216" y="0"/>
            <a:ext cx="2627784" cy="461665"/>
          </a:xfrm>
          <a:prstGeom prst="rect">
            <a:avLst/>
          </a:prstGeom>
          <a:noFill/>
        </p:spPr>
        <p:txBody>
          <a:bodyPr wrap="square" rtlCol="0">
            <a:spAutoFit/>
          </a:bodyPr>
          <a:lstStyle/>
          <a:p>
            <a:pPr algn="ct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3" name="Right Arrow 2">
            <a:hlinkClick r:id="rId4" action="ppaction://hlinksldjump"/>
          </p:cNvPr>
          <p:cNvSpPr/>
          <p:nvPr/>
        </p:nvSpPr>
        <p:spPr>
          <a:xfrm>
            <a:off x="8604448" y="4803998"/>
            <a:ext cx="360000" cy="180000"/>
          </a:xfrm>
          <a:prstGeom prst="rightArrow">
            <a:avLst/>
          </a:prstGeom>
          <a:solidFill>
            <a:srgbClr val="00B0F0"/>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 name="Right Arrow 4">
            <a:hlinkClick r:id="rId5"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8" name="Rectangle 7"/>
          <p:cNvSpPr/>
          <p:nvPr/>
        </p:nvSpPr>
        <p:spPr>
          <a:xfrm>
            <a:off x="0" y="0"/>
            <a:ext cx="6732240" cy="1754326"/>
          </a:xfrm>
          <a:prstGeom prst="rect">
            <a:avLst/>
          </a:prstGeom>
          <a:solidFill>
            <a:schemeClr val="accent1">
              <a:lumMod val="40000"/>
              <a:lumOff val="60000"/>
              <a:alpha val="75000"/>
            </a:schemeClr>
          </a:solidFill>
        </p:spPr>
        <p:txBody>
          <a:bodyPr wrap="square">
            <a:spAutoFit/>
          </a:bodyPr>
          <a:lstStyle/>
          <a:p>
            <a:r>
              <a:rPr lang="de-DE" sz="1200" dirty="0" smtClean="0"/>
              <a:t>In various ways the projects is supporting about 130 children at the moment.</a:t>
            </a:r>
          </a:p>
          <a:p>
            <a:r>
              <a:rPr lang="de-DE" sz="1200" dirty="0" smtClean="0"/>
              <a:t>There are many more children who need support in the area and we will slowly expand to cater for them.</a:t>
            </a:r>
          </a:p>
          <a:p>
            <a:r>
              <a:rPr lang="de-DE" sz="1200" dirty="0" smtClean="0"/>
              <a:t>We have to build the capacity first.</a:t>
            </a:r>
          </a:p>
          <a:p>
            <a:r>
              <a:rPr lang="de-DE" sz="1200" dirty="0" smtClean="0"/>
              <a:t>On regular basis there are about 50 children spending time in the premises of the project and are part of activities provided.</a:t>
            </a:r>
          </a:p>
          <a:p>
            <a:r>
              <a:rPr lang="de-DE" sz="1200" dirty="0" smtClean="0"/>
              <a:t>We indentified and screened 25 children who need regular feeding.</a:t>
            </a:r>
          </a:p>
          <a:p>
            <a:r>
              <a:rPr lang="de-DE" sz="1200" dirty="0" smtClean="0"/>
              <a:t>Many of them are not coming to the facilities of the BaBaDi Project yet, but we visit them and try to involve the social services to help them as well.</a:t>
            </a:r>
          </a:p>
          <a:p>
            <a:r>
              <a:rPr lang="de-DE" sz="1200" dirty="0" smtClean="0"/>
              <a:t>Presently we have 4 children who need regular food, who come to our project.</a:t>
            </a:r>
            <a:endParaRPr lang="de-DE" sz="1200" dirty="0"/>
          </a:p>
        </p:txBody>
      </p:sp>
      <p:sp>
        <p:nvSpPr>
          <p:cNvPr id="10" name="TextBox 9"/>
          <p:cNvSpPr txBox="1"/>
          <p:nvPr/>
        </p:nvSpPr>
        <p:spPr>
          <a:xfrm>
            <a:off x="0" y="3291830"/>
            <a:ext cx="9144000" cy="1323439"/>
          </a:xfrm>
          <a:prstGeom prst="rect">
            <a:avLst/>
          </a:prstGeom>
          <a:solidFill>
            <a:srgbClr val="755C3B">
              <a:alpha val="75000"/>
            </a:srgbClr>
          </a:solidFill>
        </p:spPr>
        <p:txBody>
          <a:bodyPr wrap="square" rtlCol="0">
            <a:spAutoFit/>
          </a:bodyPr>
          <a:lstStyle/>
          <a:p>
            <a:pPr algn="ctr"/>
            <a:r>
              <a:rPr lang="en-GB" sz="1600" b="1" dirty="0" smtClean="0"/>
              <a:t>We are slowly developing different programmes for our children, trying to involve other organisations, businesses and volunteers. We hope that with the financial help from our sponsors, we will be able to improve our project and help many more children.</a:t>
            </a:r>
          </a:p>
          <a:p>
            <a:pPr algn="ctr"/>
            <a:r>
              <a:rPr lang="en-GB" sz="1600" b="1" dirty="0" smtClean="0"/>
              <a:t>We need more sponsors, we need your support. Thank you for your interest and good heart.</a:t>
            </a:r>
          </a:p>
          <a:p>
            <a:pPr algn="ctr"/>
            <a:r>
              <a:rPr lang="en-GB" sz="1600" dirty="0" smtClean="0"/>
              <a:t> </a:t>
            </a:r>
            <a:r>
              <a:rPr lang="en-GB" sz="1600" i="1" dirty="0" smtClean="0"/>
              <a:t>May God bless you all. 		BaBaDi Team</a:t>
            </a:r>
            <a:endParaRPr lang="en-GB" sz="1600" i="1"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par>
                          <p:cTn id="21" fill="hold">
                            <p:stCondLst>
                              <p:cond delay="4000"/>
                            </p:stCondLst>
                            <p:childTnLst>
                              <p:par>
                                <p:cTn id="22" presetID="2" presetClass="entr" presetSubtype="8" fill="hold" grpId="1"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0-#ppt_w/2"/>
                                          </p:val>
                                        </p:tav>
                                        <p:tav tm="100000">
                                          <p:val>
                                            <p:strVal val="#ppt_x"/>
                                          </p:val>
                                        </p:tav>
                                      </p:tavLst>
                                    </p:anim>
                                    <p:anim calcmode="lin" valueType="num">
                                      <p:cBhvr additive="base">
                                        <p:cTn id="25" dur="10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8" presetClass="emph" presetSubtype="0" fill="hold" grpId="0" nodeType="afterEffect">
                                  <p:stCondLst>
                                    <p:cond delay="0"/>
                                  </p:stCondLst>
                                  <p:childTnLst>
                                    <p:animRot by="21600000">
                                      <p:cBhvr>
                                        <p:cTn id="2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animBg="1"/>
      <p:bldP spid="3" grpId="1" animBg="1"/>
      <p:bldP spid="5"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p:cNvSpPr/>
          <p:nvPr/>
        </p:nvSpPr>
        <p:spPr>
          <a:xfrm>
            <a:off x="8604448" y="4659982"/>
            <a:ext cx="360000" cy="288032"/>
          </a:xfrm>
          <a:prstGeom prst="rightArrow">
            <a:avLst/>
          </a:prstGeom>
          <a:solidFill>
            <a:srgbClr val="FF000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ight Arrow 3">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2483768" y="0"/>
            <a:ext cx="6660232" cy="461665"/>
          </a:xfrm>
          <a:prstGeom prst="rect">
            <a:avLst/>
          </a:prstGeom>
          <a:noFill/>
        </p:spPr>
        <p:txBody>
          <a:bodyPr wrap="square" rtlCol="0">
            <a:spAutoFit/>
          </a:bodyPr>
          <a:lstStyle/>
          <a:p>
            <a:pPr algn="ctr"/>
            <a:r>
              <a:rPr lang="en-GB" sz="2400" b="1" dirty="0" smtClean="0">
                <a:latin typeface="Comic Sans MS" pitchFamily="66" charset="0"/>
              </a:rPr>
              <a:t>End of the presentation -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6" name="TextBox 5">
            <a:hlinkClick r:id="rId5" action="ppaction://hlinksldjump"/>
          </p:cNvPr>
          <p:cNvSpPr txBox="1"/>
          <p:nvPr/>
        </p:nvSpPr>
        <p:spPr>
          <a:xfrm>
            <a:off x="1403648" y="4659982"/>
            <a:ext cx="2160240" cy="369332"/>
          </a:xfrm>
          <a:prstGeom prst="rect">
            <a:avLst/>
          </a:prstGeom>
          <a:solidFill>
            <a:schemeClr val="accent3">
              <a:lumMod val="75000"/>
            </a:schemeClr>
          </a:solidFill>
        </p:spPr>
        <p:txBody>
          <a:bodyPr wrap="square" rtlCol="0">
            <a:spAutoFit/>
          </a:bodyPr>
          <a:lstStyle/>
          <a:p>
            <a:pPr algn="ctr"/>
            <a:r>
              <a:rPr lang="en-GB" dirty="0" smtClean="0"/>
              <a:t>Restart presentation</a:t>
            </a:r>
            <a:endParaRPr lang="en-GB" dirty="0"/>
          </a:p>
        </p:txBody>
      </p:sp>
      <p:sp>
        <p:nvSpPr>
          <p:cNvPr id="8" name="TextBox 7">
            <a:hlinkClick r:id="rId6" action="ppaction://hlinksldjump"/>
          </p:cNvPr>
          <p:cNvSpPr txBox="1"/>
          <p:nvPr/>
        </p:nvSpPr>
        <p:spPr>
          <a:xfrm>
            <a:off x="3779912" y="4659982"/>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9" name="TextBox 8"/>
          <p:cNvSpPr txBox="1"/>
          <p:nvPr/>
        </p:nvSpPr>
        <p:spPr>
          <a:xfrm>
            <a:off x="0" y="483518"/>
            <a:ext cx="9144000" cy="584775"/>
          </a:xfrm>
          <a:prstGeom prst="rect">
            <a:avLst/>
          </a:prstGeom>
          <a:solidFill>
            <a:schemeClr val="bg2">
              <a:lumMod val="75000"/>
            </a:schemeClr>
          </a:solidFill>
        </p:spPr>
        <p:txBody>
          <a:bodyPr wrap="square" rtlCol="0">
            <a:spAutoFit/>
          </a:bodyPr>
          <a:lstStyle/>
          <a:p>
            <a:pPr algn="ctr"/>
            <a:r>
              <a:rPr lang="en-GB" sz="1600" dirty="0" smtClean="0">
                <a:ln w="12700">
                  <a:noFill/>
                </a:ln>
              </a:rPr>
              <a:t>Please, support </a:t>
            </a:r>
            <a:r>
              <a:rPr lang="en-GB" sz="1600" dirty="0" err="1" smtClean="0">
                <a:ln w="12700">
                  <a:noFill/>
                </a:ln>
              </a:rPr>
              <a:t>Bana</a:t>
            </a:r>
            <a:r>
              <a:rPr lang="en-GB" sz="1600" dirty="0" smtClean="0">
                <a:ln w="12700">
                  <a:noFill/>
                </a:ln>
              </a:rPr>
              <a:t> </a:t>
            </a:r>
            <a:r>
              <a:rPr lang="en-GB" sz="1600" dirty="0" err="1" smtClean="0">
                <a:ln w="12700">
                  <a:noFill/>
                </a:ln>
              </a:rPr>
              <a:t>Ba</a:t>
            </a:r>
            <a:r>
              <a:rPr lang="en-GB" sz="1600" dirty="0" smtClean="0">
                <a:ln w="12700">
                  <a:noFill/>
                </a:ln>
              </a:rPr>
              <a:t> </a:t>
            </a:r>
            <a:r>
              <a:rPr lang="en-GB" sz="1600" dirty="0" err="1" smtClean="0">
                <a:ln w="12700">
                  <a:noFill/>
                </a:ln>
              </a:rPr>
              <a:t>Ditlou</a:t>
            </a:r>
            <a:r>
              <a:rPr lang="en-GB" sz="1600" dirty="0" smtClean="0">
                <a:ln w="12700">
                  <a:noFill/>
                </a:ln>
              </a:rPr>
              <a:t>, support conservation based on social concern for the children</a:t>
            </a:r>
          </a:p>
          <a:p>
            <a:pPr algn="ctr"/>
            <a:r>
              <a:rPr lang="en-GB" sz="1600" dirty="0" smtClean="0">
                <a:ln w="12700">
                  <a:noFill/>
                </a:ln>
              </a:rPr>
              <a:t>- future owners and guardians of Botswana’s incredible wilderness and wildlife.</a:t>
            </a:r>
            <a:endParaRPr lang="en-GB" sz="1600" dirty="0">
              <a:ln w="12700">
                <a:noFill/>
              </a:l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3"/>
                                        </p:tgtEl>
                                        <p:attrNameLst>
                                          <p:attrName>r</p:attrName>
                                        </p:attrNameLst>
                                      </p:cBhvr>
                                    </p:animRot>
                                  </p:childTnLst>
                                </p:cTn>
                              </p:par>
                              <p:par>
                                <p:cTn id="12" presetID="2" presetClass="entr" presetSubtype="12"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0-#ppt_w/2"/>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5000"/>
                            </p:stCondLst>
                            <p:childTnLst>
                              <p:par>
                                <p:cTn id="21" presetID="1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6000"/>
                            </p:stCondLst>
                            <p:childTnLst>
                              <p:par>
                                <p:cTn id="28" presetID="1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Right Arrow 2">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ight Arrow 3">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3275856" y="0"/>
            <a:ext cx="5868144" cy="461665"/>
          </a:xfrm>
          <a:prstGeom prst="rect">
            <a:avLst/>
          </a:prstGeom>
          <a:noFill/>
        </p:spPr>
        <p:txBody>
          <a:bodyPr wrap="square" rtlCol="0">
            <a:spAutoFit/>
          </a:bodyPr>
          <a:lstStyle/>
          <a:p>
            <a:pPr algn="ctr"/>
            <a:r>
              <a:rPr lang="en-GB" sz="2400" b="1" dirty="0" smtClean="0">
                <a:latin typeface="Comic Sans MS" pitchFamily="66" charset="0"/>
              </a:rPr>
              <a:t>Vision for </a:t>
            </a:r>
            <a:r>
              <a:rPr lang="en-GB" sz="2400" b="1" dirty="0" err="1" smtClean="0">
                <a:ln w="9525">
                  <a:solidFill>
                    <a:schemeClr val="tx1"/>
                  </a:solidFill>
                </a:ln>
                <a:solidFill>
                  <a:srgbClr val="00B0F0"/>
                </a:solidFill>
                <a:latin typeface="Comic Sans MS" pitchFamily="66" charset="0"/>
              </a:rPr>
              <a:t>Ba</a:t>
            </a:r>
            <a:r>
              <a:rPr lang="en-GB" sz="2400" b="1" dirty="0" err="1" smtClean="0">
                <a:latin typeface="Comic Sans MS" pitchFamily="66" charset="0"/>
              </a:rPr>
              <a:t>na</a:t>
            </a:r>
            <a:r>
              <a:rPr lang="en-GB" sz="2400" b="1" dirty="0" smtClean="0">
                <a:latin typeface="Comic Sans MS" pitchFamily="66" charset="0"/>
              </a:rPr>
              <a:t> </a:t>
            </a:r>
            <a:r>
              <a:rPr lang="en-GB" sz="2400" b="1" dirty="0" err="1" smtClean="0">
                <a:ln>
                  <a:solidFill>
                    <a:sysClr val="windowText" lastClr="000000"/>
                  </a:solidFill>
                </a:ln>
                <a:solidFill>
                  <a:srgbClr val="00B0F0"/>
                </a:solidFill>
                <a:latin typeface="Comic Sans MS" pitchFamily="66" charset="0"/>
              </a:rPr>
              <a:t>Ba</a:t>
            </a:r>
            <a:r>
              <a:rPr lang="en-GB" sz="2400" b="1" dirty="0" smtClean="0">
                <a:latin typeface="Comic Sans MS" pitchFamily="66" charset="0"/>
              </a:rPr>
              <a:t> </a:t>
            </a:r>
            <a:r>
              <a:rPr lang="en-GB" sz="2400" b="1" dirty="0" err="1" smtClean="0">
                <a:ln>
                  <a:solidFill>
                    <a:sysClr val="windowText" lastClr="000000"/>
                  </a:solidFill>
                </a:ln>
                <a:solidFill>
                  <a:srgbClr val="00B0F0"/>
                </a:solidFill>
                <a:latin typeface="Comic Sans MS" pitchFamily="66" charset="0"/>
              </a:rPr>
              <a:t>Di</a:t>
            </a:r>
            <a:r>
              <a:rPr lang="en-GB" sz="2400" b="1" dirty="0" err="1" smtClean="0">
                <a:latin typeface="Comic Sans MS" pitchFamily="66" charset="0"/>
              </a:rPr>
              <a:t>tlou</a:t>
            </a:r>
            <a:r>
              <a:rPr lang="en-GB" sz="2400" b="1" dirty="0" smtClean="0">
                <a:latin typeface="Comic Sans MS" pitchFamily="66" charset="0"/>
              </a:rPr>
              <a:t> </a:t>
            </a:r>
            <a:r>
              <a:rPr lang="en-GB" sz="2400" dirty="0" smtClean="0">
                <a:latin typeface="Comic Sans MS" pitchFamily="66" charset="0"/>
              </a:rPr>
              <a:t>(</a:t>
            </a:r>
            <a:r>
              <a:rPr lang="en-GB" sz="2400" b="1" dirty="0" smtClean="0">
                <a:ln w="9525">
                  <a:solidFill>
                    <a:schemeClr val="tx1"/>
                  </a:solidFill>
                </a:ln>
                <a:solidFill>
                  <a:srgbClr val="00B0F0"/>
                </a:solidFill>
                <a:latin typeface="Comic Sans MS" pitchFamily="66" charset="0"/>
              </a:rPr>
              <a:t>BaBaDi</a:t>
            </a:r>
            <a:r>
              <a:rPr lang="en-GB" sz="2400" dirty="0" smtClean="0">
                <a:latin typeface="Comic Sans MS" pitchFamily="66" charset="0"/>
              </a:rPr>
              <a:t>)</a:t>
            </a:r>
            <a:endParaRPr lang="en-GB" sz="2400" dirty="0">
              <a:latin typeface="Comic Sans MS" pitchFamily="66" charset="0"/>
            </a:endParaRPr>
          </a:p>
        </p:txBody>
      </p:sp>
      <p:sp>
        <p:nvSpPr>
          <p:cNvPr id="6" name="Rectangle 5"/>
          <p:cNvSpPr/>
          <p:nvPr/>
        </p:nvSpPr>
        <p:spPr>
          <a:xfrm>
            <a:off x="0" y="483518"/>
            <a:ext cx="9144000" cy="1200329"/>
          </a:xfrm>
          <a:prstGeom prst="rect">
            <a:avLst/>
          </a:prstGeom>
          <a:solidFill>
            <a:srgbClr val="00B0F0">
              <a:alpha val="50000"/>
            </a:srgbClr>
          </a:solidFill>
          <a:ln>
            <a:solidFill>
              <a:schemeClr val="tx1"/>
            </a:solidFill>
          </a:ln>
        </p:spPr>
        <p:txBody>
          <a:bodyPr wrap="square">
            <a:spAutoFit/>
          </a:bodyPr>
          <a:lstStyle/>
          <a:p>
            <a:r>
              <a:rPr lang="en-GB" sz="1600" b="1" dirty="0" smtClean="0"/>
              <a:t>			</a:t>
            </a:r>
            <a:r>
              <a:rPr lang="en-GB" sz="1600" b="1" u="sng" dirty="0" smtClean="0"/>
              <a:t>Mission Statement:</a:t>
            </a:r>
            <a:endParaRPr lang="en-GB" sz="1600" u="sng" dirty="0" smtClean="0"/>
          </a:p>
          <a:p>
            <a:pPr algn="ctr"/>
            <a:r>
              <a:rPr lang="en-GB" b="1" dirty="0" smtClean="0"/>
              <a:t>“</a:t>
            </a:r>
            <a:r>
              <a:rPr lang="en-GB" b="1" dirty="0" err="1" smtClean="0"/>
              <a:t>Bana</a:t>
            </a:r>
            <a:r>
              <a:rPr lang="en-GB" b="1" dirty="0" smtClean="0"/>
              <a:t> </a:t>
            </a:r>
            <a:r>
              <a:rPr lang="en-GB" b="1" dirty="0" err="1" smtClean="0"/>
              <a:t>Ba</a:t>
            </a:r>
            <a:r>
              <a:rPr lang="en-GB" b="1" dirty="0" smtClean="0"/>
              <a:t> </a:t>
            </a:r>
            <a:r>
              <a:rPr lang="en-GB" b="1" dirty="0" err="1" smtClean="0"/>
              <a:t>Ditlou</a:t>
            </a:r>
            <a:r>
              <a:rPr lang="en-GB" b="1" dirty="0" smtClean="0"/>
              <a:t>” aims to make a positive lasting difference in the lives of disadvantaged and vulnerable children, through psycho-social support and creative stimulating activities, enhancing their dignity and self-esteem rooted in Christian moral values.</a:t>
            </a:r>
          </a:p>
        </p:txBody>
      </p:sp>
      <p:sp>
        <p:nvSpPr>
          <p:cNvPr id="7" name="Rectangle 6"/>
          <p:cNvSpPr/>
          <p:nvPr/>
        </p:nvSpPr>
        <p:spPr>
          <a:xfrm>
            <a:off x="0" y="2643758"/>
            <a:ext cx="9144000" cy="1446550"/>
          </a:xfrm>
          <a:prstGeom prst="rect">
            <a:avLst/>
          </a:prstGeom>
          <a:solidFill>
            <a:srgbClr val="00B050">
              <a:alpha val="50000"/>
            </a:srgbClr>
          </a:solidFill>
          <a:ln>
            <a:solidFill>
              <a:schemeClr val="tx1"/>
            </a:solidFill>
          </a:ln>
        </p:spPr>
        <p:txBody>
          <a:bodyPr wrap="square">
            <a:spAutoFit/>
          </a:bodyPr>
          <a:lstStyle/>
          <a:p>
            <a:r>
              <a:rPr lang="en-GB" sz="1600" b="1" dirty="0" smtClean="0"/>
              <a:t>			</a:t>
            </a:r>
            <a:r>
              <a:rPr lang="en-GB" sz="1600" b="1" u="sng" dirty="0" smtClean="0"/>
              <a:t>In practical terms:</a:t>
            </a:r>
            <a:endParaRPr lang="en-GB" sz="1600" u="sng" dirty="0" smtClean="0"/>
          </a:p>
          <a:p>
            <a:pPr algn="ctr"/>
            <a:r>
              <a:rPr lang="en-GB" b="1" dirty="0" smtClean="0"/>
              <a:t>We want to feed those children who have not enough food, and keep all interested children out of streets of </a:t>
            </a:r>
            <a:r>
              <a:rPr lang="en-GB" b="1" dirty="0" err="1" smtClean="0"/>
              <a:t>Kasane</a:t>
            </a:r>
            <a:r>
              <a:rPr lang="en-GB" b="1" dirty="0" smtClean="0"/>
              <a:t>, by providing as many activities (sport, music, games, educational, cultural, artistic, handicraft ...) as possible. We hope to inspire them to dream of a better future, education, employment, family, HIV free ...</a:t>
            </a:r>
          </a:p>
        </p:txBody>
      </p:sp>
      <p:sp>
        <p:nvSpPr>
          <p:cNvPr id="8" name="TextBox 7">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12"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par>
                          <p:cTn id="13" fill="hold">
                            <p:stCondLst>
                              <p:cond delay="6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par>
                          <p:cTn id="17" fill="hold">
                            <p:stCondLst>
                              <p:cond delay="8000"/>
                            </p:stCondLst>
                            <p:childTnLst>
                              <p:par>
                                <p:cTn id="18" presetID="2" presetClass="entr" presetSubtype="9" fill="hold" grpId="1"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0-#ppt_w/2"/>
                                          </p:val>
                                        </p:tav>
                                        <p:tav tm="100000">
                                          <p:val>
                                            <p:strVal val="#ppt_x"/>
                                          </p:val>
                                        </p:tav>
                                      </p:tavLst>
                                    </p:anim>
                                    <p:anim calcmode="lin" valueType="num">
                                      <p:cBhvr additive="base">
                                        <p:cTn id="21" dur="100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9000"/>
                            </p:stCondLst>
                            <p:childTnLst>
                              <p:par>
                                <p:cTn id="23" presetID="8" presetClass="emph" presetSubtype="0" fill="hold" grpId="0" nodeType="afterEffect">
                                  <p:stCondLst>
                                    <p:cond delay="0"/>
                                  </p:stCondLst>
                                  <p:childTnLst>
                                    <p:animRot by="21600000">
                                      <p:cBhvr>
                                        <p:cTn id="2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Right Arrow 1"/>
          <p:cNvSpPr/>
          <p:nvPr/>
        </p:nvSpPr>
        <p:spPr>
          <a:xfrm>
            <a:off x="8604448" y="4803998"/>
            <a:ext cx="360000" cy="180000"/>
          </a:xfrm>
          <a:prstGeom prst="rightArrow">
            <a:avLst>
              <a:gd name="adj1" fmla="val 50000"/>
              <a:gd name="adj2" fmla="val 50000"/>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4644008" y="0"/>
            <a:ext cx="4499992" cy="461665"/>
          </a:xfrm>
          <a:prstGeom prst="rect">
            <a:avLst/>
          </a:prstGeom>
          <a:noFill/>
        </p:spPr>
        <p:txBody>
          <a:bodyPr wrap="square" rtlCol="0">
            <a:spAutoFit/>
          </a:bodyPr>
          <a:lstStyle/>
          <a:p>
            <a:pPr algn="ctr"/>
            <a:r>
              <a:rPr lang="en-GB" sz="2400" b="1" dirty="0" smtClean="0">
                <a:latin typeface="Comic Sans MS" pitchFamily="66" charset="0"/>
              </a:rPr>
              <a:t>Activities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Rectangle 4"/>
          <p:cNvSpPr/>
          <p:nvPr/>
        </p:nvSpPr>
        <p:spPr>
          <a:xfrm>
            <a:off x="0" y="411510"/>
            <a:ext cx="9144000" cy="1754326"/>
          </a:xfrm>
          <a:prstGeom prst="rect">
            <a:avLst/>
          </a:prstGeom>
          <a:solidFill>
            <a:srgbClr val="0070C0"/>
          </a:solidFill>
        </p:spPr>
        <p:txBody>
          <a:bodyPr wrap="square">
            <a:spAutoFit/>
          </a:bodyPr>
          <a:lstStyle/>
          <a:p>
            <a:r>
              <a:rPr lang="en-GB" sz="2400" b="1" dirty="0" smtClean="0"/>
              <a:t>Feeding centre</a:t>
            </a:r>
          </a:p>
          <a:p>
            <a:endParaRPr lang="en-GB" b="1" dirty="0" smtClean="0"/>
          </a:p>
          <a:p>
            <a:r>
              <a:rPr lang="en-GB" b="1" dirty="0" smtClean="0"/>
              <a:t>We are providing food for hungry and malnourished children. </a:t>
            </a:r>
          </a:p>
          <a:p>
            <a:r>
              <a:rPr lang="en-GB" b="1" dirty="0" smtClean="0"/>
              <a:t>In order to protect the project from abuse, our staff arranges screening and assessment of every child involved. In this way we will help those who really need it most.</a:t>
            </a:r>
          </a:p>
          <a:p>
            <a:r>
              <a:rPr lang="en-GB" sz="1200" b="1" dirty="0" smtClean="0"/>
              <a:t>Other children will get a snack or cake and basic drinks (water with juice).</a:t>
            </a:r>
            <a:endParaRPr lang="en-GB" sz="1200" dirty="0"/>
          </a:p>
        </p:txBody>
      </p:sp>
      <p:sp>
        <p:nvSpPr>
          <p:cNvPr id="6" name="Rectangle 5"/>
          <p:cNvSpPr/>
          <p:nvPr/>
        </p:nvSpPr>
        <p:spPr>
          <a:xfrm>
            <a:off x="0" y="843558"/>
            <a:ext cx="9144000" cy="1846659"/>
          </a:xfrm>
          <a:prstGeom prst="rect">
            <a:avLst/>
          </a:prstGeom>
          <a:solidFill>
            <a:srgbClr val="00B050"/>
          </a:solidFill>
        </p:spPr>
        <p:txBody>
          <a:bodyPr wrap="square">
            <a:spAutoFit/>
          </a:bodyPr>
          <a:lstStyle/>
          <a:p>
            <a:r>
              <a:rPr lang="en-GB" sz="2400" b="1" dirty="0" smtClean="0"/>
              <a:t>Psycho-Social support</a:t>
            </a:r>
          </a:p>
          <a:p>
            <a:r>
              <a:rPr lang="en-GB" dirty="0" smtClean="0"/>
              <a:t/>
            </a:r>
            <a:br>
              <a:rPr lang="en-GB" dirty="0" smtClean="0"/>
            </a:br>
            <a:r>
              <a:rPr lang="en-GB" b="1" dirty="0" smtClean="0"/>
              <a:t>This component will be provided by the OVC project. This includes: screening and assessment of children in need connected with the family background and school performance evaluation, assistance to the sick and HIV positive children, medication monitoring and several other related services.</a:t>
            </a:r>
            <a:endParaRPr lang="en-GB" b="1" dirty="0"/>
          </a:p>
        </p:txBody>
      </p:sp>
      <p:sp>
        <p:nvSpPr>
          <p:cNvPr id="7" name="Rectangle 6"/>
          <p:cNvSpPr/>
          <p:nvPr/>
        </p:nvSpPr>
        <p:spPr>
          <a:xfrm>
            <a:off x="0" y="1275606"/>
            <a:ext cx="9144000" cy="1569660"/>
          </a:xfrm>
          <a:prstGeom prst="rect">
            <a:avLst/>
          </a:prstGeom>
          <a:solidFill>
            <a:srgbClr val="92D050"/>
          </a:solidFill>
        </p:spPr>
        <p:txBody>
          <a:bodyPr wrap="square">
            <a:spAutoFit/>
          </a:bodyPr>
          <a:lstStyle/>
          <a:p>
            <a:r>
              <a:rPr lang="en-GB" sz="2400" b="1" dirty="0" smtClean="0"/>
              <a:t>Recreational, game and sport activities</a:t>
            </a:r>
            <a:endParaRPr lang="en-GB" sz="2400" dirty="0" smtClean="0"/>
          </a:p>
          <a:p>
            <a:endParaRPr lang="en-GB" b="1" dirty="0" smtClean="0"/>
          </a:p>
          <a:p>
            <a:pPr>
              <a:buFontTx/>
              <a:buChar char="-"/>
            </a:pPr>
            <a:r>
              <a:rPr lang="en-GB" b="1" dirty="0" smtClean="0"/>
              <a:t> integral part of the programme provided by </a:t>
            </a:r>
            <a:r>
              <a:rPr lang="en-GB" b="1" dirty="0" err="1" smtClean="0"/>
              <a:t>Bana</a:t>
            </a:r>
            <a:r>
              <a:rPr lang="en-GB" b="1" dirty="0" smtClean="0"/>
              <a:t> </a:t>
            </a:r>
            <a:r>
              <a:rPr lang="en-GB" b="1" dirty="0" err="1" smtClean="0"/>
              <a:t>Ba</a:t>
            </a:r>
            <a:r>
              <a:rPr lang="en-GB" b="1" dirty="0" smtClean="0"/>
              <a:t> </a:t>
            </a:r>
            <a:r>
              <a:rPr lang="en-GB" b="1" dirty="0" err="1" smtClean="0"/>
              <a:t>Ditlou</a:t>
            </a:r>
            <a:r>
              <a:rPr lang="en-GB" b="1" dirty="0" smtClean="0"/>
              <a:t>.</a:t>
            </a:r>
          </a:p>
          <a:p>
            <a:r>
              <a:rPr lang="en-GB" b="1" dirty="0" smtClean="0"/>
              <a:t>Some organised activities might take place outside of facilities of the project, but always under supervision. </a:t>
            </a:r>
            <a:endParaRPr lang="en-GB" b="1" dirty="0"/>
          </a:p>
        </p:txBody>
      </p:sp>
      <p:sp>
        <p:nvSpPr>
          <p:cNvPr id="8" name="Rectangle 7"/>
          <p:cNvSpPr/>
          <p:nvPr/>
        </p:nvSpPr>
        <p:spPr>
          <a:xfrm>
            <a:off x="0" y="1707654"/>
            <a:ext cx="9144000" cy="1508105"/>
          </a:xfrm>
          <a:prstGeom prst="rect">
            <a:avLst/>
          </a:prstGeom>
          <a:solidFill>
            <a:schemeClr val="accent1">
              <a:lumMod val="75000"/>
            </a:schemeClr>
          </a:solidFill>
        </p:spPr>
        <p:txBody>
          <a:bodyPr wrap="square">
            <a:spAutoFit/>
          </a:bodyPr>
          <a:lstStyle/>
          <a:p>
            <a:r>
              <a:rPr lang="en-GB" sz="2400" b="1" dirty="0" smtClean="0"/>
              <a:t>Cultural and creative activities</a:t>
            </a:r>
            <a:endParaRPr lang="en-GB" sz="2400" dirty="0" smtClean="0"/>
          </a:p>
          <a:p>
            <a:endParaRPr lang="en-GB" sz="1400" dirty="0" smtClean="0"/>
          </a:p>
          <a:p>
            <a:r>
              <a:rPr lang="en-GB" b="1" dirty="0" smtClean="0"/>
              <a:t>- these activities may include traditional music: dance, songs and instruments, drumming; performing arts, choir, marimba band, flute &amp; guitar group, theatre group, other arts like carving, drawing, painting, sculpture, pottery, basketry and other skills.</a:t>
            </a:r>
            <a:endParaRPr lang="en-GB" b="1" dirty="0"/>
          </a:p>
        </p:txBody>
      </p:sp>
      <p:sp>
        <p:nvSpPr>
          <p:cNvPr id="12" name="Rectangle 11"/>
          <p:cNvSpPr/>
          <p:nvPr/>
        </p:nvSpPr>
        <p:spPr>
          <a:xfrm>
            <a:off x="0" y="2139702"/>
            <a:ext cx="9144000" cy="2123658"/>
          </a:xfrm>
          <a:prstGeom prst="rect">
            <a:avLst/>
          </a:prstGeom>
          <a:solidFill>
            <a:schemeClr val="accent3">
              <a:lumMod val="75000"/>
            </a:schemeClr>
          </a:solidFill>
        </p:spPr>
        <p:txBody>
          <a:bodyPr wrap="square">
            <a:spAutoFit/>
          </a:bodyPr>
          <a:lstStyle/>
          <a:p>
            <a:r>
              <a:rPr lang="en-GB" sz="2400" b="1" dirty="0" smtClean="0"/>
              <a:t>Educational activities</a:t>
            </a:r>
            <a:endParaRPr lang="en-GB" sz="2400" dirty="0" smtClean="0"/>
          </a:p>
          <a:p>
            <a:endParaRPr lang="en-GB" sz="1400" b="1" dirty="0" smtClean="0"/>
          </a:p>
          <a:p>
            <a:r>
              <a:rPr lang="en-GB" b="1" dirty="0" smtClean="0"/>
              <a:t>We plan to initiate some hobby clubs to teach children about many things and perhaps some of them will become fascinated and later could follow this passion as a life career.</a:t>
            </a:r>
          </a:p>
          <a:p>
            <a:r>
              <a:rPr lang="en-GB" b="1" dirty="0" smtClean="0"/>
              <a:t>We would like to have a birding club, mammals club, fishing club and likewise; safari and conservation club; bush skills-survival, bush food &amp; medicine, tracking and safari skills; cooking and backing for girls. We might also have a history and archaeology inputs.</a:t>
            </a:r>
          </a:p>
        </p:txBody>
      </p:sp>
      <p:sp>
        <p:nvSpPr>
          <p:cNvPr id="14" name="Rectangle 13"/>
          <p:cNvSpPr/>
          <p:nvPr/>
        </p:nvSpPr>
        <p:spPr>
          <a:xfrm>
            <a:off x="0" y="2571750"/>
            <a:ext cx="9144000" cy="1569660"/>
          </a:xfrm>
          <a:prstGeom prst="rect">
            <a:avLst/>
          </a:prstGeom>
          <a:solidFill>
            <a:srgbClr val="663300"/>
          </a:solidFill>
        </p:spPr>
        <p:txBody>
          <a:bodyPr wrap="square">
            <a:spAutoFit/>
          </a:bodyPr>
          <a:lstStyle/>
          <a:p>
            <a:r>
              <a:rPr lang="en-GB" sz="2400" b="1" dirty="0" smtClean="0"/>
              <a:t>Moral &amp; Spiritual support</a:t>
            </a:r>
            <a:endParaRPr lang="en-GB" sz="2400" dirty="0" smtClean="0"/>
          </a:p>
          <a:p>
            <a:endParaRPr lang="en-GB" dirty="0" smtClean="0"/>
          </a:p>
          <a:p>
            <a:r>
              <a:rPr lang="en-GB" b="1" dirty="0" smtClean="0"/>
              <a:t>We would like to provide our children with the system of values that would protect them in life (HIV-AIDS, crime, prostitution, trafficking and pornography), that would guide them and make them responsible, self-controlled, disciplined, industrious and happy.</a:t>
            </a:r>
            <a:endParaRPr lang="en-GB" dirty="0" smtClean="0"/>
          </a:p>
        </p:txBody>
      </p:sp>
      <p:sp>
        <p:nvSpPr>
          <p:cNvPr id="15" name="Rectangle 14"/>
          <p:cNvSpPr/>
          <p:nvPr/>
        </p:nvSpPr>
        <p:spPr>
          <a:xfrm>
            <a:off x="0" y="3003798"/>
            <a:ext cx="9144000" cy="1415772"/>
          </a:xfrm>
          <a:prstGeom prst="rect">
            <a:avLst/>
          </a:prstGeom>
          <a:solidFill>
            <a:srgbClr val="00682F"/>
          </a:solidFill>
        </p:spPr>
        <p:txBody>
          <a:bodyPr wrap="square">
            <a:spAutoFit/>
          </a:bodyPr>
          <a:lstStyle/>
          <a:p>
            <a:r>
              <a:rPr lang="en-GB" sz="2400" b="1" dirty="0" smtClean="0"/>
              <a:t>Conservation</a:t>
            </a:r>
            <a:endParaRPr lang="en-GB" sz="2400" dirty="0" smtClean="0"/>
          </a:p>
          <a:p>
            <a:endParaRPr lang="en-GB" sz="800" b="1" dirty="0" smtClean="0"/>
          </a:p>
          <a:p>
            <a:r>
              <a:rPr lang="en-GB" b="1" dirty="0" smtClean="0"/>
              <a:t>Conservation component will be an integral part of many activities: some recreational, some cultural and often educational. This component is very vital for the future sustainable conservation efforts. Our children are the future guardians and stewards of creation.</a:t>
            </a:r>
            <a:endParaRPr lang="en-GB" b="1" dirty="0"/>
          </a:p>
        </p:txBody>
      </p:sp>
      <p:sp>
        <p:nvSpPr>
          <p:cNvPr id="13" name="TextBox 12">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mph" presetSubtype="0" fill="hold" grpId="0" nodeType="after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6" grpId="0" animBg="1"/>
      <p:bldP spid="7" grpId="0" animBg="1"/>
      <p:bldP spid="8"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 name="Right Arrow 3"/>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ight Arrow 4">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p:cNvSpPr txBox="1"/>
          <p:nvPr/>
        </p:nvSpPr>
        <p:spPr>
          <a:xfrm>
            <a:off x="6516216" y="0"/>
            <a:ext cx="2627784" cy="830997"/>
          </a:xfrm>
          <a:prstGeom prst="rect">
            <a:avLst/>
          </a:prstGeom>
          <a:noFill/>
        </p:spPr>
        <p:txBody>
          <a:bodyPr wrap="square" rtlCol="0">
            <a:spAutoFit/>
          </a:bodyPr>
          <a:lstStyle/>
          <a:p>
            <a:pPr algn="ctr"/>
            <a:r>
              <a:rPr lang="en-GB" sz="2400" b="1" dirty="0" smtClean="0">
                <a:latin typeface="Comic Sans MS" pitchFamily="66" charset="0"/>
              </a:rPr>
              <a:t>Facilities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pic>
        <p:nvPicPr>
          <p:cNvPr id="7" name="Picture 6" descr="DSC06053.jpg"/>
          <p:cNvPicPr>
            <a:picLocks noChangeAspect="1"/>
          </p:cNvPicPr>
          <p:nvPr/>
        </p:nvPicPr>
        <p:blipFill>
          <a:blip r:embed="rId5" cstate="screen"/>
          <a:stretch>
            <a:fillRect/>
          </a:stretch>
        </p:blipFill>
        <p:spPr>
          <a:xfrm>
            <a:off x="0" y="981075"/>
            <a:ext cx="9144000" cy="3181350"/>
          </a:xfrm>
          <a:prstGeom prst="rect">
            <a:avLst/>
          </a:prstGeom>
          <a:ln>
            <a:noFill/>
          </a:ln>
          <a:effectLst>
            <a:softEdge rad="112500"/>
          </a:effectLst>
        </p:spPr>
      </p:pic>
      <p:sp>
        <p:nvSpPr>
          <p:cNvPr id="8" name="TextBox 7"/>
          <p:cNvSpPr txBox="1"/>
          <p:nvPr/>
        </p:nvSpPr>
        <p:spPr>
          <a:xfrm>
            <a:off x="3419872" y="2931790"/>
            <a:ext cx="1080120" cy="369332"/>
          </a:xfrm>
          <a:prstGeom prst="rect">
            <a:avLst/>
          </a:prstGeom>
          <a:noFill/>
        </p:spPr>
        <p:txBody>
          <a:bodyPr wrap="square" rtlCol="0">
            <a:spAutoFit/>
          </a:bodyPr>
          <a:lstStyle/>
          <a:p>
            <a:r>
              <a:rPr lang="en-GB" dirty="0" smtClean="0"/>
              <a:t>Kitchen</a:t>
            </a:r>
            <a:endParaRPr lang="en-GB" dirty="0"/>
          </a:p>
        </p:txBody>
      </p:sp>
      <p:sp>
        <p:nvSpPr>
          <p:cNvPr id="9" name="TextBox 8"/>
          <p:cNvSpPr txBox="1"/>
          <p:nvPr/>
        </p:nvSpPr>
        <p:spPr>
          <a:xfrm>
            <a:off x="4788024" y="2859782"/>
            <a:ext cx="936104" cy="369332"/>
          </a:xfrm>
          <a:prstGeom prst="rect">
            <a:avLst/>
          </a:prstGeom>
          <a:noFill/>
        </p:spPr>
        <p:txBody>
          <a:bodyPr wrap="square" rtlCol="0">
            <a:spAutoFit/>
          </a:bodyPr>
          <a:lstStyle/>
          <a:p>
            <a:r>
              <a:rPr lang="en-GB" dirty="0" smtClean="0"/>
              <a:t>Office</a:t>
            </a:r>
            <a:endParaRPr lang="en-GB" dirty="0"/>
          </a:p>
        </p:txBody>
      </p:sp>
      <p:sp>
        <p:nvSpPr>
          <p:cNvPr id="10" name="TextBox 9"/>
          <p:cNvSpPr txBox="1"/>
          <p:nvPr/>
        </p:nvSpPr>
        <p:spPr>
          <a:xfrm rot="20735034">
            <a:off x="5827374" y="3042502"/>
            <a:ext cx="936104" cy="369332"/>
          </a:xfrm>
          <a:prstGeom prst="rect">
            <a:avLst/>
          </a:prstGeom>
          <a:noFill/>
        </p:spPr>
        <p:txBody>
          <a:bodyPr wrap="square" rtlCol="0">
            <a:spAutoFit/>
          </a:bodyPr>
          <a:lstStyle/>
          <a:p>
            <a:r>
              <a:rPr lang="en-GB" dirty="0" smtClean="0"/>
              <a:t>Office</a:t>
            </a:r>
            <a:endParaRPr lang="en-GB" dirty="0"/>
          </a:p>
        </p:txBody>
      </p:sp>
      <p:sp>
        <p:nvSpPr>
          <p:cNvPr id="11" name="TextBox 10"/>
          <p:cNvSpPr txBox="1"/>
          <p:nvPr/>
        </p:nvSpPr>
        <p:spPr>
          <a:xfrm rot="5400000">
            <a:off x="7240942" y="2639112"/>
            <a:ext cx="1368152" cy="369332"/>
          </a:xfrm>
          <a:prstGeom prst="rect">
            <a:avLst/>
          </a:prstGeom>
          <a:noFill/>
        </p:spPr>
        <p:txBody>
          <a:bodyPr wrap="square" rtlCol="0">
            <a:spAutoFit/>
          </a:bodyPr>
          <a:lstStyle/>
          <a:p>
            <a:r>
              <a:rPr lang="en-GB" dirty="0" smtClean="0"/>
              <a:t>Storage</a:t>
            </a:r>
            <a:endParaRPr lang="en-GB" dirty="0"/>
          </a:p>
        </p:txBody>
      </p:sp>
      <p:sp>
        <p:nvSpPr>
          <p:cNvPr id="12" name="TextBox 11"/>
          <p:cNvSpPr txBox="1"/>
          <p:nvPr/>
        </p:nvSpPr>
        <p:spPr>
          <a:xfrm>
            <a:off x="8279904" y="2139702"/>
            <a:ext cx="864096" cy="369332"/>
          </a:xfrm>
          <a:prstGeom prst="rect">
            <a:avLst/>
          </a:prstGeom>
          <a:noFill/>
        </p:spPr>
        <p:txBody>
          <a:bodyPr wrap="square" rtlCol="0">
            <a:spAutoFit/>
          </a:bodyPr>
          <a:lstStyle/>
          <a:p>
            <a:r>
              <a:rPr lang="en-GB" dirty="0" smtClean="0"/>
              <a:t>Toilets</a:t>
            </a:r>
            <a:endParaRPr lang="en-GB" dirty="0"/>
          </a:p>
        </p:txBody>
      </p:sp>
      <p:sp>
        <p:nvSpPr>
          <p:cNvPr id="14" name="TextBox 13">
            <a:hlinkClick r:id="rId6"/>
          </p:cNvPr>
          <p:cNvSpPr txBox="1"/>
          <p:nvPr/>
        </p:nvSpPr>
        <p:spPr>
          <a:xfrm>
            <a:off x="3635896" y="411510"/>
            <a:ext cx="2232248" cy="369332"/>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dirty="0" smtClean="0"/>
              <a:t>Google Earth location</a:t>
            </a:r>
            <a:endParaRPr lang="en-GB" dirty="0"/>
          </a:p>
        </p:txBody>
      </p:sp>
      <p:sp>
        <p:nvSpPr>
          <p:cNvPr id="13" name="TextBox 12">
            <a:hlinkClick r:id="rId7"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15" name="TextBox 14"/>
          <p:cNvSpPr txBox="1"/>
          <p:nvPr/>
        </p:nvSpPr>
        <p:spPr>
          <a:xfrm>
            <a:off x="107504" y="4083918"/>
            <a:ext cx="8594148" cy="523220"/>
          </a:xfrm>
          <a:prstGeom prst="rect">
            <a:avLst/>
          </a:prstGeom>
          <a:noFill/>
        </p:spPr>
        <p:txBody>
          <a:bodyPr wrap="none" rtlCol="0">
            <a:spAutoFit/>
          </a:bodyPr>
          <a:lstStyle/>
          <a:p>
            <a:r>
              <a:rPr lang="en-GB" sz="1400" dirty="0" smtClean="0"/>
              <a:t>BaBaDi facilities are small and simple. We often use some of the larger rooms of the Catholic mission church as well.</a:t>
            </a:r>
          </a:p>
          <a:p>
            <a:r>
              <a:rPr lang="en-GB" sz="1400" dirty="0" smtClean="0"/>
              <a:t>We have some ground to play near our place. Many children feel at home here.</a:t>
            </a:r>
            <a:endParaRPr lang="en-GB" sz="1400" dirty="0"/>
          </a:p>
        </p:txBody>
      </p:sp>
      <p:pic>
        <p:nvPicPr>
          <p:cNvPr id="17" name="Picture 16" descr="DSC05313.jpg"/>
          <p:cNvPicPr>
            <a:picLocks noChangeAspect="1"/>
          </p:cNvPicPr>
          <p:nvPr/>
        </p:nvPicPr>
        <p:blipFill>
          <a:blip r:embed="rId8" cstate="screen"/>
          <a:stretch>
            <a:fillRect/>
          </a:stretch>
        </p:blipFill>
        <p:spPr>
          <a:xfrm>
            <a:off x="716303" y="0"/>
            <a:ext cx="7711394" cy="51435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ou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9" grpId="0"/>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6516216" y="0"/>
            <a:ext cx="2627784" cy="830997"/>
          </a:xfrm>
          <a:prstGeom prst="rect">
            <a:avLst/>
          </a:prstGeom>
          <a:noFill/>
        </p:spPr>
        <p:txBody>
          <a:bodyPr wrap="square" rtlCol="0">
            <a:spAutoFit/>
          </a:bodyPr>
          <a:lstStyle/>
          <a:p>
            <a:pPr algn="ctr"/>
            <a:r>
              <a:rPr lang="en-GB" sz="2400" b="1" dirty="0" smtClean="0">
                <a:latin typeface="Comic Sans MS" pitchFamily="66" charset="0"/>
              </a:rPr>
              <a:t>Sponsorship</a:t>
            </a:r>
          </a:p>
          <a:p>
            <a:pPr algn="ct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5"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6" name="TextBox 5"/>
          <p:cNvSpPr txBox="1"/>
          <p:nvPr/>
        </p:nvSpPr>
        <p:spPr>
          <a:xfrm>
            <a:off x="395536" y="915566"/>
            <a:ext cx="5040560" cy="2308324"/>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GB" dirty="0" smtClean="0">
                <a:solidFill>
                  <a:schemeClr val="accent1">
                    <a:lumMod val="40000"/>
                    <a:lumOff val="60000"/>
                  </a:schemeClr>
                </a:solidFill>
              </a:rPr>
              <a:t>Our facilities, maintenance, equipment, food for children, utilities, activities and wages for the staff are financed entirely by our sponsors.</a:t>
            </a:r>
          </a:p>
          <a:p>
            <a:pPr algn="ctr"/>
            <a:r>
              <a:rPr lang="en-GB" dirty="0" smtClean="0">
                <a:solidFill>
                  <a:schemeClr val="accent1">
                    <a:lumMod val="40000"/>
                    <a:lumOff val="60000"/>
                  </a:schemeClr>
                </a:solidFill>
              </a:rPr>
              <a:t>If you like </a:t>
            </a:r>
            <a:r>
              <a:rPr lang="en-GB" dirty="0" err="1" smtClean="0">
                <a:solidFill>
                  <a:schemeClr val="accent1">
                    <a:lumMod val="40000"/>
                    <a:lumOff val="60000"/>
                  </a:schemeClr>
                </a:solidFill>
              </a:rPr>
              <a:t>Bana</a:t>
            </a:r>
            <a:r>
              <a:rPr lang="en-GB" dirty="0" smtClean="0">
                <a:solidFill>
                  <a:schemeClr val="accent1">
                    <a:lumMod val="40000"/>
                    <a:lumOff val="60000"/>
                  </a:schemeClr>
                </a:solidFill>
              </a:rPr>
              <a:t> </a:t>
            </a:r>
            <a:r>
              <a:rPr lang="en-GB" dirty="0" err="1" smtClean="0">
                <a:solidFill>
                  <a:schemeClr val="accent1">
                    <a:lumMod val="40000"/>
                    <a:lumOff val="60000"/>
                  </a:schemeClr>
                </a:solidFill>
              </a:rPr>
              <a:t>Ba</a:t>
            </a:r>
            <a:r>
              <a:rPr lang="en-GB" dirty="0" smtClean="0">
                <a:solidFill>
                  <a:schemeClr val="accent1">
                    <a:lumMod val="40000"/>
                    <a:lumOff val="60000"/>
                  </a:schemeClr>
                </a:solidFill>
              </a:rPr>
              <a:t> </a:t>
            </a:r>
            <a:r>
              <a:rPr lang="en-GB" dirty="0" err="1" smtClean="0">
                <a:solidFill>
                  <a:schemeClr val="accent1">
                    <a:lumMod val="40000"/>
                    <a:lumOff val="60000"/>
                  </a:schemeClr>
                </a:solidFill>
              </a:rPr>
              <a:t>Ditlou</a:t>
            </a:r>
            <a:r>
              <a:rPr lang="en-GB" dirty="0" smtClean="0">
                <a:solidFill>
                  <a:schemeClr val="accent1">
                    <a:lumMod val="40000"/>
                    <a:lumOff val="60000"/>
                  </a:schemeClr>
                </a:solidFill>
              </a:rPr>
              <a:t> (BaBaDi) project, please consider becoming our sponsor. Every dollar counts, and we promise you to use the funds with great responsibility, accountability and transparency for running and further development of the project.</a:t>
            </a:r>
            <a:endParaRPr lang="en-GB" dirty="0">
              <a:solidFill>
                <a:schemeClr val="accent1">
                  <a:lumMod val="40000"/>
                  <a:lumOff val="60000"/>
                </a:schemeClr>
              </a:solidFill>
            </a:endParaRPr>
          </a:p>
        </p:txBody>
      </p:sp>
      <p:sp>
        <p:nvSpPr>
          <p:cNvPr id="7" name="TextBox 6"/>
          <p:cNvSpPr txBox="1"/>
          <p:nvPr/>
        </p:nvSpPr>
        <p:spPr>
          <a:xfrm>
            <a:off x="7164288" y="1059582"/>
            <a:ext cx="1979712" cy="1477328"/>
          </a:xfrm>
          <a:prstGeom prst="rect">
            <a:avLst/>
          </a:prstGeom>
          <a:noFill/>
        </p:spPr>
        <p:txBody>
          <a:bodyPr wrap="square" rtlCol="0">
            <a:spAutoFit/>
          </a:bodyPr>
          <a:lstStyle/>
          <a:p>
            <a:r>
              <a:rPr lang="en-GB" sz="1400" dirty="0" smtClean="0"/>
              <a:t>All our Sponsors are listed on our website:</a:t>
            </a:r>
          </a:p>
          <a:p>
            <a:r>
              <a:rPr lang="en-GB" sz="1000" dirty="0" smtClean="0">
                <a:hlinkClick r:id="rId6"/>
              </a:rPr>
              <a:t>http://banabaditlou.homestead.com/sponsors.html</a:t>
            </a:r>
            <a:endParaRPr lang="en-GB" sz="1000" dirty="0" smtClean="0"/>
          </a:p>
          <a:p>
            <a:endParaRPr lang="en-GB" sz="1400" dirty="0" smtClean="0"/>
          </a:p>
          <a:p>
            <a:r>
              <a:rPr lang="en-GB" sz="1400" dirty="0" smtClean="0"/>
              <a:t>Please, visit </a:t>
            </a:r>
            <a:r>
              <a:rPr lang="en-GB" sz="1400" dirty="0" smtClean="0">
                <a:hlinkClick r:id="rId7"/>
              </a:rPr>
              <a:t>our website </a:t>
            </a:r>
            <a:r>
              <a:rPr lang="en-GB" sz="1400" dirty="0" smtClean="0"/>
              <a:t>for more information.</a:t>
            </a:r>
          </a:p>
        </p:txBody>
      </p:sp>
      <p:pic>
        <p:nvPicPr>
          <p:cNvPr id="8" name="Picture 7" descr="ELE300.gif">
            <a:hlinkClick r:id="rId7"/>
          </p:cNvPr>
          <p:cNvPicPr>
            <a:picLocks noChangeAspect="1"/>
          </p:cNvPicPr>
          <p:nvPr/>
        </p:nvPicPr>
        <p:blipFill>
          <a:blip r:embed="rId8" cstate="screen"/>
          <a:stretch>
            <a:fillRect/>
          </a:stretch>
        </p:blipFill>
        <p:spPr>
          <a:xfrm>
            <a:off x="7524328" y="2643758"/>
            <a:ext cx="1500178" cy="1500178"/>
          </a:xfrm>
          <a:prstGeom prst="rect">
            <a:avLst/>
          </a:prstGeom>
        </p:spPr>
      </p:pic>
      <p:sp>
        <p:nvSpPr>
          <p:cNvPr id="9" name="Rectangle 8"/>
          <p:cNvSpPr/>
          <p:nvPr/>
        </p:nvSpPr>
        <p:spPr>
          <a:xfrm>
            <a:off x="1979712" y="3867894"/>
            <a:ext cx="3888432" cy="1169551"/>
          </a:xfrm>
          <a:prstGeom prst="rect">
            <a:avLst/>
          </a:prstGeom>
          <a:solidFill>
            <a:schemeClr val="accent1">
              <a:lumMod val="60000"/>
              <a:lumOff val="40000"/>
              <a:alpha val="61000"/>
            </a:schemeClr>
          </a:solidFill>
          <a:effectLst>
            <a:softEdge rad="127000"/>
          </a:effectLst>
        </p:spPr>
        <p:txBody>
          <a:bodyPr wrap="square">
            <a:spAutoFit/>
          </a:bodyPr>
          <a:lstStyle/>
          <a:p>
            <a:pPr algn="ctr"/>
            <a:r>
              <a:rPr lang="en-GB" sz="1400" b="1" dirty="0" smtClean="0"/>
              <a:t>Tell other people about us.</a:t>
            </a:r>
          </a:p>
          <a:p>
            <a:pPr algn="ctr"/>
            <a:r>
              <a:rPr lang="en-GB" sz="1400" b="1" dirty="0" smtClean="0"/>
              <a:t>Put a link on your website, write in your newsletter, magazine, blog, twitter, face-book</a:t>
            </a:r>
          </a:p>
          <a:p>
            <a:pPr algn="ctr"/>
            <a:r>
              <a:rPr lang="en-GB" sz="1400" b="1" dirty="0" smtClean="0"/>
              <a:t>... simply help us to be known.</a:t>
            </a:r>
          </a:p>
          <a:p>
            <a:pPr algn="ctr"/>
            <a:r>
              <a:rPr lang="en-GB" sz="1400" b="1" dirty="0" smtClean="0">
                <a:hlinkClick r:id="rId9" action="ppaction://hlinkfile"/>
              </a:rPr>
              <a:t>download our logo</a:t>
            </a:r>
            <a:endParaRPr lang="en-GB"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1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3500"/>
                            </p:stCondLst>
                            <p:childTnLst>
                              <p:par>
                                <p:cTn id="22" presetID="15"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4500"/>
                            </p:stCondLst>
                            <p:childTnLst>
                              <p:par>
                                <p:cTn id="29" presetID="1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2" presetClass="entr" presetSubtype="9" fill="hold" grpId="1"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1000" fill="hold"/>
                                        <p:tgtEl>
                                          <p:spTgt spid="2"/>
                                        </p:tgtEl>
                                        <p:attrNameLst>
                                          <p:attrName>ppt_x</p:attrName>
                                        </p:attrNameLst>
                                      </p:cBhvr>
                                      <p:tavLst>
                                        <p:tav tm="0">
                                          <p:val>
                                            <p:strVal val="0-#ppt_w/2"/>
                                          </p:val>
                                        </p:tav>
                                        <p:tav tm="100000">
                                          <p:val>
                                            <p:strVal val="#ppt_x"/>
                                          </p:val>
                                        </p:tav>
                                      </p:tavLst>
                                    </p:anim>
                                    <p:anim calcmode="lin" valueType="num">
                                      <p:cBhvr additive="base">
                                        <p:cTn id="39" dur="1000" fill="hold"/>
                                        <p:tgtEl>
                                          <p:spTgt spid="2"/>
                                        </p:tgtEl>
                                        <p:attrNameLst>
                                          <p:attrName>ppt_y</p:attrName>
                                        </p:attrNameLst>
                                      </p:cBhvr>
                                      <p:tavLst>
                                        <p:tav tm="0">
                                          <p:val>
                                            <p:strVal val="0-#ppt_h/2"/>
                                          </p:val>
                                        </p:tav>
                                        <p:tav tm="100000">
                                          <p:val>
                                            <p:strVal val="#ppt_y"/>
                                          </p:val>
                                        </p:tav>
                                      </p:tavLst>
                                    </p:anim>
                                  </p:childTnLst>
                                </p:cTn>
                              </p:par>
                            </p:childTnLst>
                          </p:cTn>
                        </p:par>
                        <p:par>
                          <p:cTn id="40" fill="hold">
                            <p:stCondLst>
                              <p:cond delay="6500"/>
                            </p:stCondLst>
                            <p:childTnLst>
                              <p:par>
                                <p:cTn id="41" presetID="8" presetClass="emph" presetSubtype="0" fill="hold" grpId="0" nodeType="afterEffect">
                                  <p:stCondLst>
                                    <p:cond delay="0"/>
                                  </p:stCondLst>
                                  <p:childTnLst>
                                    <p:animRot by="21600000">
                                      <p:cBhvr>
                                        <p:cTn id="4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1"/>
      <p:bldP spid="6" grpId="0"/>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6" name="Picture 5" descr="DSC09660.jpg"/>
          <p:cNvPicPr>
            <a:picLocks noChangeAspect="1"/>
          </p:cNvPicPr>
          <p:nvPr/>
        </p:nvPicPr>
        <p:blipFill>
          <a:blip r:embed="rId4" cstate="screen"/>
          <a:stretch>
            <a:fillRect/>
          </a:stretch>
        </p:blipFill>
        <p:spPr>
          <a:xfrm>
            <a:off x="0" y="0"/>
            <a:ext cx="5335581" cy="5143500"/>
          </a:xfrm>
          <a:prstGeom prst="rect">
            <a:avLst/>
          </a:prstGeom>
        </p:spPr>
      </p:pic>
      <p:sp>
        <p:nvSpPr>
          <p:cNvPr id="2" name="Right Arrow 1"/>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5"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6516216" y="0"/>
            <a:ext cx="2627784" cy="830997"/>
          </a:xfrm>
          <a:prstGeom prst="rect">
            <a:avLst/>
          </a:prstGeom>
          <a:noFill/>
        </p:spPr>
        <p:txBody>
          <a:bodyPr wrap="square" rtlCol="0">
            <a:spAutoFit/>
          </a:bodyPr>
          <a:lstStyle/>
          <a:p>
            <a:pPr algn="ctr"/>
            <a:r>
              <a:rPr lang="en-GB" sz="2400" b="1" dirty="0" smtClean="0">
                <a:latin typeface="Comic Sans MS" pitchFamily="66" charset="0"/>
              </a:rPr>
              <a:t>Donate to</a:t>
            </a:r>
          </a:p>
          <a:p>
            <a:pPr algn="ct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sp>
        <p:nvSpPr>
          <p:cNvPr id="5" name="TextBox 4">
            <a:hlinkClick r:id="rId6"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7" name="Rectangle 6"/>
          <p:cNvSpPr/>
          <p:nvPr/>
        </p:nvSpPr>
        <p:spPr>
          <a:xfrm>
            <a:off x="5436096" y="915566"/>
            <a:ext cx="3707904" cy="1815882"/>
          </a:xfrm>
          <a:prstGeom prst="rect">
            <a:avLst/>
          </a:prstGeom>
        </p:spPr>
        <p:txBody>
          <a:bodyPr wrap="square">
            <a:spAutoFit/>
          </a:bodyPr>
          <a:lstStyle/>
          <a:p>
            <a:r>
              <a:rPr lang="en-GB" sz="1400" b="1" dirty="0" smtClean="0"/>
              <a:t>As with other similar projects, we are struggling with funding.</a:t>
            </a:r>
          </a:p>
          <a:p>
            <a:r>
              <a:rPr lang="en-GB" sz="1400" b="1" dirty="0" smtClean="0"/>
              <a:t>Every, even smallest, donation counts and makes a difference in the life of children we try to help.</a:t>
            </a:r>
          </a:p>
          <a:p>
            <a:r>
              <a:rPr lang="en-GB" sz="1400" b="1" dirty="0" smtClean="0"/>
              <a:t>If you decide to make a donation, please contact us filling in </a:t>
            </a:r>
            <a:r>
              <a:rPr lang="en-GB" sz="1400" b="1" dirty="0" smtClean="0">
                <a:hlinkClick r:id="rId7" action="ppaction://hlinkfile"/>
              </a:rPr>
              <a:t>the form</a:t>
            </a:r>
            <a:r>
              <a:rPr lang="en-GB" sz="1400" b="1" dirty="0" smtClean="0"/>
              <a:t> on our website to arrange the transfer of funds.</a:t>
            </a:r>
            <a:endParaRPr lang="en-GB" b="1" dirty="0"/>
          </a:p>
        </p:txBody>
      </p:sp>
      <p:sp>
        <p:nvSpPr>
          <p:cNvPr id="8" name="Rectangle 7"/>
          <p:cNvSpPr/>
          <p:nvPr/>
        </p:nvSpPr>
        <p:spPr>
          <a:xfrm>
            <a:off x="5364088" y="3723878"/>
            <a:ext cx="3779912" cy="1169551"/>
          </a:xfrm>
          <a:prstGeom prst="rect">
            <a:avLst/>
          </a:prstGeom>
        </p:spPr>
        <p:txBody>
          <a:bodyPr wrap="square">
            <a:spAutoFit/>
          </a:bodyPr>
          <a:lstStyle/>
          <a:p>
            <a:r>
              <a:rPr lang="en-GB" sz="1400" b="1" dirty="0" smtClean="0"/>
              <a:t>Sponsor "small" concrete projects.</a:t>
            </a:r>
          </a:p>
          <a:p>
            <a:r>
              <a:rPr lang="en-GB" sz="1400" b="1" dirty="0" smtClean="0"/>
              <a:t>Donate for a very specific item.</a:t>
            </a:r>
          </a:p>
          <a:p>
            <a:r>
              <a:rPr lang="en-GB" sz="1400" b="1" dirty="0" smtClean="0"/>
              <a:t>The list of "small" projects – items that need funding - is on a special page of our website </a:t>
            </a:r>
            <a:r>
              <a:rPr lang="en-GB" sz="1400" b="1" dirty="0" smtClean="0">
                <a:hlinkClick r:id="rId8" action="ppaction://hlinkfile"/>
              </a:rPr>
              <a:t>here</a:t>
            </a:r>
            <a:r>
              <a:rPr lang="en-GB" sz="1400" b="1" dirty="0" smtClean="0"/>
              <a:t>.</a:t>
            </a:r>
            <a:endParaRPr lang="en-GB"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p:val>
                                            <p:fltVal val="0"/>
                                          </p:val>
                                        </p:tav>
                                        <p:tav tm="100000">
                                          <p:val>
                                            <p:strVal val="#ppt_w"/>
                                          </p:val>
                                        </p:tav>
                                      </p:tavLst>
                                    </p:anim>
                                    <p:anim calcmode="lin" valueType="num">
                                      <p:cBhvr>
                                        <p:cTn id="13" dur="5000" fill="hold"/>
                                        <p:tgtEl>
                                          <p:spTgt spid="6"/>
                                        </p:tgtEl>
                                        <p:attrNameLst>
                                          <p:attrName>ppt_h</p:attrName>
                                        </p:attrNameLst>
                                      </p:cBhvr>
                                      <p:tavLst>
                                        <p:tav tm="0">
                                          <p:val>
                                            <p:fltVal val="0"/>
                                          </p:val>
                                        </p:tav>
                                        <p:tav tm="100000">
                                          <p:val>
                                            <p:strVal val="#ppt_h"/>
                                          </p:val>
                                        </p:tav>
                                      </p:tavLst>
                                    </p:anim>
                                    <p:animEffect transition="in" filter="fade">
                                      <p:cBhvr>
                                        <p:cTn id="14" dur="5000"/>
                                        <p:tgtEl>
                                          <p:spTgt spid="6"/>
                                        </p:tgtEl>
                                      </p:cBhvr>
                                    </p:animEffect>
                                  </p:childTnLst>
                                </p:cTn>
                              </p:par>
                            </p:childTnLst>
                          </p:cTn>
                        </p:par>
                        <p:par>
                          <p:cTn id="15" fill="hold">
                            <p:stCondLst>
                              <p:cond delay="6000"/>
                            </p:stCondLst>
                            <p:childTnLst>
                              <p:par>
                                <p:cTn id="16" presetID="1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7000"/>
                            </p:stCondLst>
                            <p:childTnLst>
                              <p:par>
                                <p:cTn id="23" presetID="1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8000"/>
                            </p:stCondLst>
                            <p:childTnLst>
                              <p:par>
                                <p:cTn id="30" presetID="2" presetClass="entr" presetSubtype="9" fill="hold" grpId="1"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0-#ppt_w/2"/>
                                          </p:val>
                                        </p:tav>
                                        <p:tav tm="100000">
                                          <p:val>
                                            <p:strVal val="#ppt_x"/>
                                          </p:val>
                                        </p:tav>
                                      </p:tavLst>
                                    </p:anim>
                                    <p:anim calcmode="lin" valueType="num">
                                      <p:cBhvr additive="base">
                                        <p:cTn id="33" dur="1000" fill="hold"/>
                                        <p:tgtEl>
                                          <p:spTgt spid="2"/>
                                        </p:tgtEl>
                                        <p:attrNameLst>
                                          <p:attrName>ppt_y</p:attrName>
                                        </p:attrNameLst>
                                      </p:cBhvr>
                                      <p:tavLst>
                                        <p:tav tm="0">
                                          <p:val>
                                            <p:strVal val="0-#ppt_h/2"/>
                                          </p:val>
                                        </p:tav>
                                        <p:tav tm="100000">
                                          <p:val>
                                            <p:strVal val="#ppt_y"/>
                                          </p:val>
                                        </p:tav>
                                      </p:tavLst>
                                    </p:anim>
                                  </p:childTnLst>
                                </p:cTn>
                              </p:par>
                            </p:childTnLst>
                          </p:cTn>
                        </p:par>
                        <p:par>
                          <p:cTn id="34" fill="hold">
                            <p:stCondLst>
                              <p:cond delay="9000"/>
                            </p:stCondLst>
                            <p:childTnLst>
                              <p:par>
                                <p:cTn id="35" presetID="8" presetClass="emph" presetSubtype="0" fill="hold" grpId="0" nodeType="afterEffect">
                                  <p:stCondLst>
                                    <p:cond delay="0"/>
                                  </p:stCondLst>
                                  <p:childTnLst>
                                    <p:animRot by="21600000">
                                      <p:cBhvr>
                                        <p:cTn id="3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 action="ppaction://hlinkshowjump?jump=nextslide"/>
          </p:cNvPr>
          <p:cNvSpPr/>
          <p:nvPr/>
        </p:nvSpPr>
        <p:spPr>
          <a:xfrm>
            <a:off x="8604448" y="4803998"/>
            <a:ext cx="360000" cy="180000"/>
          </a:xfrm>
          <a:prstGeom prst="rightArrow">
            <a:avLst/>
          </a:prstGeom>
          <a:solidFill>
            <a:srgbClr val="00B0F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ight Arrow 2">
            <a:hlinkClick r:id="rId4" action="ppaction://hlinksldjump"/>
          </p:cNvPr>
          <p:cNvSpPr/>
          <p:nvPr/>
        </p:nvSpPr>
        <p:spPr>
          <a:xfrm rot="10800000">
            <a:off x="251520" y="4803998"/>
            <a:ext cx="360000" cy="180000"/>
          </a:xfrm>
          <a:prstGeom prst="rightArrow">
            <a:avLst/>
          </a:prstGeom>
          <a:solidFill>
            <a:srgbClr val="FFFF00"/>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3419872" y="3723878"/>
            <a:ext cx="4248472" cy="461665"/>
          </a:xfrm>
          <a:prstGeom prst="rect">
            <a:avLst/>
          </a:prstGeom>
          <a:noFill/>
        </p:spPr>
        <p:txBody>
          <a:bodyPr wrap="square" rtlCol="0">
            <a:spAutoFit/>
          </a:bodyPr>
          <a:lstStyle/>
          <a:p>
            <a:pPr algn="ctr"/>
            <a:r>
              <a:rPr lang="en-GB" sz="2400" b="1" dirty="0" smtClean="0">
                <a:latin typeface="Comic Sans MS" pitchFamily="66" charset="0"/>
              </a:rPr>
              <a:t>Board of </a:t>
            </a:r>
            <a:r>
              <a:rPr lang="en-GB" sz="2400" b="1" dirty="0" err="1" smtClean="0">
                <a:latin typeface="Comic Sans MS" pitchFamily="66" charset="0"/>
              </a:rPr>
              <a:t>Bana</a:t>
            </a:r>
            <a:r>
              <a:rPr lang="en-GB" sz="2400" b="1" dirty="0" smtClean="0">
                <a:latin typeface="Comic Sans MS" pitchFamily="66" charset="0"/>
              </a:rPr>
              <a:t> </a:t>
            </a:r>
            <a:r>
              <a:rPr lang="en-GB" sz="2400" b="1" dirty="0" err="1" smtClean="0">
                <a:latin typeface="Comic Sans MS" pitchFamily="66" charset="0"/>
              </a:rPr>
              <a:t>Ba</a:t>
            </a:r>
            <a:r>
              <a:rPr lang="en-GB" sz="2400" b="1" dirty="0" smtClean="0">
                <a:latin typeface="Comic Sans MS" pitchFamily="66" charset="0"/>
              </a:rPr>
              <a:t> </a:t>
            </a:r>
            <a:r>
              <a:rPr lang="en-GB" sz="2400" b="1" dirty="0" err="1" smtClean="0">
                <a:latin typeface="Comic Sans MS" pitchFamily="66" charset="0"/>
              </a:rPr>
              <a:t>Ditlou</a:t>
            </a:r>
            <a:endParaRPr lang="en-GB" sz="2400" b="1" dirty="0">
              <a:latin typeface="Comic Sans MS" pitchFamily="66" charset="0"/>
            </a:endParaRPr>
          </a:p>
        </p:txBody>
      </p:sp>
      <p:pic>
        <p:nvPicPr>
          <p:cNvPr id="5" name="Picture 4" descr="Richard.jpg"/>
          <p:cNvPicPr>
            <a:picLocks noChangeAspect="1"/>
          </p:cNvPicPr>
          <p:nvPr/>
        </p:nvPicPr>
        <p:blipFill>
          <a:blip r:embed="rId5" cstate="screen"/>
          <a:stretch>
            <a:fillRect/>
          </a:stretch>
        </p:blipFill>
        <p:spPr>
          <a:xfrm>
            <a:off x="1691680" y="123478"/>
            <a:ext cx="733032" cy="1080000"/>
          </a:xfrm>
          <a:prstGeom prst="rect">
            <a:avLst/>
          </a:prstGeom>
        </p:spPr>
      </p:pic>
      <p:pic>
        <p:nvPicPr>
          <p:cNvPr id="7" name="Picture 6" descr="Dominik1.jpg"/>
          <p:cNvPicPr>
            <a:picLocks noChangeAspect="1"/>
          </p:cNvPicPr>
          <p:nvPr/>
        </p:nvPicPr>
        <p:blipFill>
          <a:blip r:embed="rId6" cstate="screen"/>
          <a:stretch>
            <a:fillRect/>
          </a:stretch>
        </p:blipFill>
        <p:spPr>
          <a:xfrm>
            <a:off x="107504" y="123478"/>
            <a:ext cx="736364" cy="1080000"/>
          </a:xfrm>
          <a:prstGeom prst="rect">
            <a:avLst/>
          </a:prstGeom>
        </p:spPr>
      </p:pic>
      <p:pic>
        <p:nvPicPr>
          <p:cNvPr id="8" name="Picture 7" descr="Judy1.jpg"/>
          <p:cNvPicPr>
            <a:picLocks noChangeAspect="1"/>
          </p:cNvPicPr>
          <p:nvPr/>
        </p:nvPicPr>
        <p:blipFill>
          <a:blip r:embed="rId7" cstate="screen"/>
          <a:stretch>
            <a:fillRect/>
          </a:stretch>
        </p:blipFill>
        <p:spPr>
          <a:xfrm>
            <a:off x="899592" y="123478"/>
            <a:ext cx="736364" cy="1080000"/>
          </a:xfrm>
          <a:prstGeom prst="rect">
            <a:avLst/>
          </a:prstGeom>
        </p:spPr>
      </p:pic>
      <p:pic>
        <p:nvPicPr>
          <p:cNvPr id="9" name="Picture 8" descr="Cindy1.jpg"/>
          <p:cNvPicPr>
            <a:picLocks noChangeAspect="1"/>
          </p:cNvPicPr>
          <p:nvPr/>
        </p:nvPicPr>
        <p:blipFill>
          <a:blip r:embed="rId8" cstate="screen"/>
          <a:stretch>
            <a:fillRect/>
          </a:stretch>
        </p:blipFill>
        <p:spPr>
          <a:xfrm>
            <a:off x="2483768" y="123478"/>
            <a:ext cx="736364" cy="1080000"/>
          </a:xfrm>
          <a:prstGeom prst="rect">
            <a:avLst/>
          </a:prstGeom>
        </p:spPr>
      </p:pic>
      <p:pic>
        <p:nvPicPr>
          <p:cNvPr id="10" name="Picture 9" descr="Tracy1.jpg"/>
          <p:cNvPicPr>
            <a:picLocks noChangeAspect="1"/>
          </p:cNvPicPr>
          <p:nvPr/>
        </p:nvPicPr>
        <p:blipFill>
          <a:blip r:embed="rId9" cstate="screen"/>
          <a:stretch>
            <a:fillRect/>
          </a:stretch>
        </p:blipFill>
        <p:spPr>
          <a:xfrm>
            <a:off x="4067944" y="123478"/>
            <a:ext cx="736364" cy="1080000"/>
          </a:xfrm>
          <a:prstGeom prst="rect">
            <a:avLst/>
          </a:prstGeom>
        </p:spPr>
      </p:pic>
      <p:pic>
        <p:nvPicPr>
          <p:cNvPr id="11" name="Picture 10" descr="mike1.jpg"/>
          <p:cNvPicPr>
            <a:picLocks noChangeAspect="1"/>
          </p:cNvPicPr>
          <p:nvPr/>
        </p:nvPicPr>
        <p:blipFill>
          <a:blip r:embed="rId10" cstate="screen"/>
          <a:stretch>
            <a:fillRect/>
          </a:stretch>
        </p:blipFill>
        <p:spPr>
          <a:xfrm>
            <a:off x="3275856" y="123478"/>
            <a:ext cx="736364" cy="1080000"/>
          </a:xfrm>
          <a:prstGeom prst="rect">
            <a:avLst/>
          </a:prstGeom>
        </p:spPr>
      </p:pic>
      <p:pic>
        <p:nvPicPr>
          <p:cNvPr id="12" name="Picture 11" descr="mm.jpg"/>
          <p:cNvPicPr>
            <a:picLocks noChangeAspect="1"/>
          </p:cNvPicPr>
          <p:nvPr/>
        </p:nvPicPr>
        <p:blipFill>
          <a:blip r:embed="rId11" cstate="screen"/>
          <a:stretch>
            <a:fillRect/>
          </a:stretch>
        </p:blipFill>
        <p:spPr>
          <a:xfrm>
            <a:off x="5652120" y="123478"/>
            <a:ext cx="736364" cy="1080000"/>
          </a:xfrm>
          <a:prstGeom prst="rect">
            <a:avLst/>
          </a:prstGeom>
        </p:spPr>
      </p:pic>
      <p:pic>
        <p:nvPicPr>
          <p:cNvPr id="14" name="Picture 13" descr="bbd4.jpg"/>
          <p:cNvPicPr>
            <a:picLocks noChangeAspect="1"/>
          </p:cNvPicPr>
          <p:nvPr/>
        </p:nvPicPr>
        <p:blipFill>
          <a:blip r:embed="rId12" cstate="screen"/>
          <a:stretch>
            <a:fillRect/>
          </a:stretch>
        </p:blipFill>
        <p:spPr>
          <a:xfrm>
            <a:off x="4860032" y="123478"/>
            <a:ext cx="736364" cy="1080000"/>
          </a:xfrm>
          <a:prstGeom prst="rect">
            <a:avLst/>
          </a:prstGeom>
        </p:spPr>
      </p:pic>
      <p:sp>
        <p:nvSpPr>
          <p:cNvPr id="15" name="TextBox 14"/>
          <p:cNvSpPr txBox="1"/>
          <p:nvPr/>
        </p:nvSpPr>
        <p:spPr>
          <a:xfrm>
            <a:off x="107504" y="1203598"/>
            <a:ext cx="6264696" cy="246221"/>
          </a:xfrm>
          <a:prstGeom prst="rect">
            <a:avLst/>
          </a:prstGeom>
          <a:solidFill>
            <a:schemeClr val="accent3">
              <a:lumMod val="50000"/>
            </a:schemeClr>
          </a:solidFill>
        </p:spPr>
        <p:txBody>
          <a:bodyPr wrap="square" rtlCol="0">
            <a:spAutoFit/>
          </a:bodyPr>
          <a:lstStyle/>
          <a:p>
            <a:r>
              <a:rPr lang="en-GB" sz="1000" dirty="0" smtClean="0"/>
              <a:t>Dominic	 Judy                Richard                Cindy                Michael                Tracy                </a:t>
            </a:r>
            <a:r>
              <a:rPr lang="en-GB" sz="1000" dirty="0" err="1" smtClean="0"/>
              <a:t>Gobona</a:t>
            </a:r>
            <a:r>
              <a:rPr lang="en-GB" sz="1000" dirty="0" smtClean="0"/>
              <a:t>             Mareko</a:t>
            </a:r>
            <a:endParaRPr lang="en-GB" sz="1000" dirty="0"/>
          </a:p>
        </p:txBody>
      </p:sp>
      <p:sp>
        <p:nvSpPr>
          <p:cNvPr id="16" name="TextBox 15">
            <a:hlinkClick r:id="rId13" action="ppaction://hlinksldjump"/>
          </p:cNvPr>
          <p:cNvSpPr txBox="1"/>
          <p:nvPr/>
        </p:nvSpPr>
        <p:spPr>
          <a:xfrm>
            <a:off x="1187624" y="4731990"/>
            <a:ext cx="720080" cy="307777"/>
          </a:xfrm>
          <a:prstGeom prst="rect">
            <a:avLst/>
          </a:prstGeom>
          <a:solidFill>
            <a:schemeClr val="accent3">
              <a:lumMod val="75000"/>
            </a:schemeClr>
          </a:solidFill>
        </p:spPr>
        <p:txBody>
          <a:bodyPr wrap="square" rtlCol="0">
            <a:spAutoFit/>
          </a:bodyPr>
          <a:lstStyle/>
          <a:p>
            <a:pPr algn="ctr"/>
            <a:r>
              <a:rPr lang="en-GB" sz="1400" b="1" dirty="0" smtClean="0"/>
              <a:t>menu</a:t>
            </a:r>
            <a:endParaRPr lang="en-GB" sz="1400" b="1" dirty="0"/>
          </a:p>
        </p:txBody>
      </p:sp>
      <p:sp>
        <p:nvSpPr>
          <p:cNvPr id="17" name="TextBox 16"/>
          <p:cNvSpPr txBox="1"/>
          <p:nvPr/>
        </p:nvSpPr>
        <p:spPr>
          <a:xfrm>
            <a:off x="0" y="2139702"/>
            <a:ext cx="3491880" cy="2462213"/>
          </a:xfrm>
          <a:prstGeom prst="rect">
            <a:avLst/>
          </a:prstGeom>
          <a:solidFill>
            <a:schemeClr val="accent1">
              <a:lumMod val="60000"/>
              <a:lumOff val="40000"/>
              <a:alpha val="55000"/>
            </a:schemeClr>
          </a:solidFill>
          <a:effectLst>
            <a:softEdge rad="127000"/>
          </a:effectLst>
        </p:spPr>
        <p:txBody>
          <a:bodyPr wrap="square" rtlCol="0">
            <a:spAutoFit/>
          </a:bodyPr>
          <a:lstStyle/>
          <a:p>
            <a:r>
              <a:rPr lang="en-GB" sz="1400" b="1" dirty="0" smtClean="0"/>
              <a:t>All members of the board are volunteers (except the coordinator – ex officio).</a:t>
            </a:r>
          </a:p>
          <a:p>
            <a:r>
              <a:rPr lang="en-GB" sz="1400" b="1" dirty="0" smtClean="0"/>
              <a:t>We are working towards establishing a trust (a very long legal process).</a:t>
            </a:r>
          </a:p>
          <a:p>
            <a:r>
              <a:rPr lang="en-GB" sz="1400" b="1" dirty="0" smtClean="0"/>
              <a:t>We are putting very strict policies in place guarding our project from an ’’NGO syndrome’’ (administrative overspending, loosing focus and the goal of the project – our children in need), and protecting our children from any kind of abuse, especially from the sexual abuse.</a:t>
            </a:r>
            <a:endParaRPr lang="en-GB" sz="1400" b="1"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5"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1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4000"/>
                            </p:stCondLst>
                            <p:childTnLst>
                              <p:par>
                                <p:cTn id="24" presetID="15"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5000"/>
                            </p:stCondLst>
                            <p:childTnLst>
                              <p:par>
                                <p:cTn id="31" presetID="15"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6000"/>
                            </p:stCondLst>
                            <p:childTnLst>
                              <p:par>
                                <p:cTn id="38" presetID="15"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7000"/>
                            </p:stCondLst>
                            <p:childTnLst>
                              <p:par>
                                <p:cTn id="45" presetID="15"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8000"/>
                            </p:stCondLst>
                            <p:childTnLst>
                              <p:par>
                                <p:cTn id="52" presetID="15"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9000"/>
                            </p:stCondLst>
                            <p:childTnLst>
                              <p:par>
                                <p:cTn id="59" presetID="15"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100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15"/>
                                        </p:tgtEl>
                                        <p:attrNameLst>
                                          <p:attrName>style.visibility</p:attrName>
                                        </p:attrNameLst>
                                      </p:cBhvr>
                                      <p:to>
                                        <p:strVal val="visible"/>
                                      </p:to>
                                    </p:set>
                                    <p:anim calcmode="discrete" valueType="clr">
                                      <p:cBhvr override="childStyle">
                                        <p:cTn id="6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5"/>
                                        </p:tgtEl>
                                        <p:attrNameLst>
                                          <p:attrName>fillcolor</p:attrName>
                                        </p:attrNameLst>
                                      </p:cBhvr>
                                      <p:tavLst>
                                        <p:tav tm="0">
                                          <p:val>
                                            <p:clrVal>
                                              <a:schemeClr val="accent2"/>
                                            </p:clrVal>
                                          </p:val>
                                        </p:tav>
                                        <p:tav tm="50000">
                                          <p:val>
                                            <p:clrVal>
                                              <a:schemeClr val="hlink"/>
                                            </p:clrVal>
                                          </p:val>
                                        </p:tav>
                                      </p:tavLst>
                                    </p:anim>
                                    <p:set>
                                      <p:cBhvr>
                                        <p:cTn id="70" dur="80"/>
                                        <p:tgtEl>
                                          <p:spTgt spid="15"/>
                                        </p:tgtEl>
                                        <p:attrNameLst>
                                          <p:attrName>fill.type</p:attrName>
                                        </p:attrNameLst>
                                      </p:cBhvr>
                                      <p:to>
                                        <p:strVal val="solid"/>
                                      </p:to>
                                    </p:set>
                                  </p:childTnLst>
                                </p:cTn>
                              </p:par>
                            </p:childTnLst>
                          </p:cTn>
                        </p:par>
                        <p:par>
                          <p:cTn id="71" fill="hold">
                            <p:stCondLst>
                              <p:cond delay="11920"/>
                            </p:stCondLst>
                            <p:childTnLst>
                              <p:par>
                                <p:cTn id="72" presetID="15"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2920"/>
                            </p:stCondLst>
                            <p:childTnLst>
                              <p:par>
                                <p:cTn id="79" presetID="2" presetClass="entr" presetSubtype="9" fill="hold" grpId="1" nodeType="after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1000" fill="hold"/>
                                        <p:tgtEl>
                                          <p:spTgt spid="2"/>
                                        </p:tgtEl>
                                        <p:attrNameLst>
                                          <p:attrName>ppt_x</p:attrName>
                                        </p:attrNameLst>
                                      </p:cBhvr>
                                      <p:tavLst>
                                        <p:tav tm="0">
                                          <p:val>
                                            <p:strVal val="0-#ppt_w/2"/>
                                          </p:val>
                                        </p:tav>
                                        <p:tav tm="100000">
                                          <p:val>
                                            <p:strVal val="#ppt_x"/>
                                          </p:val>
                                        </p:tav>
                                      </p:tavLst>
                                    </p:anim>
                                    <p:anim calcmode="lin" valueType="num">
                                      <p:cBhvr additive="base">
                                        <p:cTn id="82" dur="1000" fill="hold"/>
                                        <p:tgtEl>
                                          <p:spTgt spid="2"/>
                                        </p:tgtEl>
                                        <p:attrNameLst>
                                          <p:attrName>ppt_y</p:attrName>
                                        </p:attrNameLst>
                                      </p:cBhvr>
                                      <p:tavLst>
                                        <p:tav tm="0">
                                          <p:val>
                                            <p:strVal val="0-#ppt_h/2"/>
                                          </p:val>
                                        </p:tav>
                                        <p:tav tm="100000">
                                          <p:val>
                                            <p:strVal val="#ppt_y"/>
                                          </p:val>
                                        </p:tav>
                                      </p:tavLst>
                                    </p:anim>
                                  </p:childTnLst>
                                </p:cTn>
                              </p:par>
                            </p:childTnLst>
                          </p:cTn>
                        </p:par>
                        <p:par>
                          <p:cTn id="83" fill="hold">
                            <p:stCondLst>
                              <p:cond delay="13920"/>
                            </p:stCondLst>
                            <p:childTnLst>
                              <p:par>
                                <p:cTn id="84" presetID="8" presetClass="emph" presetSubtype="0" fill="hold" grpId="0" nodeType="afterEffect">
                                  <p:stCondLst>
                                    <p:cond delay="0"/>
                                  </p:stCondLst>
                                  <p:childTnLst>
                                    <p:animRot by="21600000">
                                      <p:cBhvr>
                                        <p:cTn id="85"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1"/>
      <p:bldP spid="15" grpId="0" animBg="1"/>
      <p:bldP spid="17" grpId="0" animBg="1"/>
    </p:bld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243E"/>
      </a:hlink>
      <a:folHlink>
        <a:srgbClr val="0F24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1971</TotalTime>
  <Words>2642</Words>
  <Application>Microsoft Office PowerPoint</Application>
  <PresentationFormat>On-screen Show (16:9)</PresentationFormat>
  <Paragraphs>552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Mareko Marciniak</dc:creator>
  <cp:lastModifiedBy>Mareko Marciniak</cp:lastModifiedBy>
  <cp:revision>219</cp:revision>
  <dcterms:created xsi:type="dcterms:W3CDTF">2010-05-21T10:36:51Z</dcterms:created>
  <dcterms:modified xsi:type="dcterms:W3CDTF">2010-12-26T10:35:45Z</dcterms:modified>
</cp:coreProperties>
</file>